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59" r:id="rId1"/>
  </p:sldMasterIdLst>
  <p:notesMasterIdLst>
    <p:notesMasterId r:id="rId97"/>
  </p:notesMasterIdLst>
  <p:handoutMasterIdLst>
    <p:handoutMasterId r:id="rId98"/>
  </p:handoutMasterIdLst>
  <p:sldIdLst>
    <p:sldId id="444" r:id="rId2"/>
    <p:sldId id="485" r:id="rId3"/>
    <p:sldId id="486" r:id="rId4"/>
    <p:sldId id="705" r:id="rId5"/>
    <p:sldId id="713" r:id="rId6"/>
    <p:sldId id="714" r:id="rId7"/>
    <p:sldId id="716" r:id="rId8"/>
    <p:sldId id="717" r:id="rId9"/>
    <p:sldId id="731" r:id="rId10"/>
    <p:sldId id="734" r:id="rId11"/>
    <p:sldId id="733" r:id="rId12"/>
    <p:sldId id="732" r:id="rId13"/>
    <p:sldId id="719" r:id="rId14"/>
    <p:sldId id="720" r:id="rId15"/>
    <p:sldId id="735" r:id="rId16"/>
    <p:sldId id="739" r:id="rId17"/>
    <p:sldId id="740" r:id="rId18"/>
    <p:sldId id="736" r:id="rId19"/>
    <p:sldId id="746" r:id="rId20"/>
    <p:sldId id="745" r:id="rId21"/>
    <p:sldId id="770" r:id="rId22"/>
    <p:sldId id="771" r:id="rId23"/>
    <p:sldId id="741" r:id="rId24"/>
    <p:sldId id="742" r:id="rId25"/>
    <p:sldId id="743" r:id="rId26"/>
    <p:sldId id="744" r:id="rId27"/>
    <p:sldId id="748" r:id="rId28"/>
    <p:sldId id="749" r:id="rId29"/>
    <p:sldId id="750" r:id="rId30"/>
    <p:sldId id="772" r:id="rId31"/>
    <p:sldId id="751" r:id="rId32"/>
    <p:sldId id="752" r:id="rId33"/>
    <p:sldId id="753" r:id="rId34"/>
    <p:sldId id="754" r:id="rId35"/>
    <p:sldId id="755" r:id="rId36"/>
    <p:sldId id="756" r:id="rId37"/>
    <p:sldId id="816" r:id="rId38"/>
    <p:sldId id="757" r:id="rId39"/>
    <p:sldId id="758" r:id="rId40"/>
    <p:sldId id="773" r:id="rId41"/>
    <p:sldId id="774" r:id="rId42"/>
    <p:sldId id="725" r:id="rId43"/>
    <p:sldId id="759" r:id="rId44"/>
    <p:sldId id="760" r:id="rId45"/>
    <p:sldId id="761" r:id="rId46"/>
    <p:sldId id="762" r:id="rId47"/>
    <p:sldId id="763" r:id="rId48"/>
    <p:sldId id="764" r:id="rId49"/>
    <p:sldId id="767" r:id="rId50"/>
    <p:sldId id="766" r:id="rId51"/>
    <p:sldId id="768" r:id="rId52"/>
    <p:sldId id="769" r:id="rId53"/>
    <p:sldId id="814" r:id="rId54"/>
    <p:sldId id="815" r:id="rId55"/>
    <p:sldId id="610" r:id="rId56"/>
    <p:sldId id="775" r:id="rId57"/>
    <p:sldId id="777" r:id="rId58"/>
    <p:sldId id="778" r:id="rId59"/>
    <p:sldId id="779" r:id="rId60"/>
    <p:sldId id="780" r:id="rId61"/>
    <p:sldId id="781" r:id="rId62"/>
    <p:sldId id="782" r:id="rId63"/>
    <p:sldId id="783" r:id="rId64"/>
    <p:sldId id="784" r:id="rId65"/>
    <p:sldId id="785" r:id="rId66"/>
    <p:sldId id="786" r:id="rId67"/>
    <p:sldId id="788" r:id="rId68"/>
    <p:sldId id="790" r:id="rId69"/>
    <p:sldId id="789" r:id="rId70"/>
    <p:sldId id="787" r:id="rId71"/>
    <p:sldId id="792" r:id="rId72"/>
    <p:sldId id="793" r:id="rId73"/>
    <p:sldId id="794" r:id="rId74"/>
    <p:sldId id="795" r:id="rId75"/>
    <p:sldId id="796" r:id="rId76"/>
    <p:sldId id="797" r:id="rId77"/>
    <p:sldId id="798" r:id="rId78"/>
    <p:sldId id="799" r:id="rId79"/>
    <p:sldId id="800" r:id="rId80"/>
    <p:sldId id="801" r:id="rId81"/>
    <p:sldId id="802" r:id="rId82"/>
    <p:sldId id="803" r:id="rId83"/>
    <p:sldId id="804" r:id="rId84"/>
    <p:sldId id="805" r:id="rId85"/>
    <p:sldId id="806" r:id="rId86"/>
    <p:sldId id="808" r:id="rId87"/>
    <p:sldId id="807" r:id="rId88"/>
    <p:sldId id="811" r:id="rId89"/>
    <p:sldId id="810" r:id="rId90"/>
    <p:sldId id="809" r:id="rId91"/>
    <p:sldId id="812" r:id="rId92"/>
    <p:sldId id="813" r:id="rId93"/>
    <p:sldId id="817" r:id="rId94"/>
    <p:sldId id="818" r:id="rId95"/>
    <p:sldId id="603" r:id="rId96"/>
  </p:sldIdLst>
  <p:sldSz cx="9144000" cy="5715000" type="screen16x10"/>
  <p:notesSz cx="6881813" cy="92964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479B8F"/>
    <a:srgbClr val="FFFFCC"/>
    <a:srgbClr val="FFE2C5"/>
    <a:srgbClr val="5F5F5F"/>
    <a:srgbClr val="808080"/>
    <a:srgbClr val="A2AEBA"/>
    <a:srgbClr val="BFC7CF"/>
    <a:srgbClr val="D9DE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70" autoAdjust="0"/>
    <p:restoredTop sz="88115" autoAdjust="0"/>
  </p:normalViewPr>
  <p:slideViewPr>
    <p:cSldViewPr>
      <p:cViewPr varScale="1">
        <p:scale>
          <a:sx n="111" d="100"/>
          <a:sy n="111" d="100"/>
        </p:scale>
        <p:origin x="-1184" y="-104"/>
      </p:cViewPr>
      <p:guideLst>
        <p:guide orient="horz" pos="1800"/>
        <p:guide pos="2880"/>
      </p:guideLst>
    </p:cSldViewPr>
  </p:slideViewPr>
  <p:outlineViewPr>
    <p:cViewPr>
      <p:scale>
        <a:sx n="33" d="100"/>
        <a:sy n="33" d="100"/>
      </p:scale>
      <p:origin x="0" y="3472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652" y="-102"/>
      </p:cViewPr>
      <p:guideLst>
        <p:guide orient="horz" pos="2928"/>
        <p:guide pos="2167"/>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notesMaster" Target="notesMasters/notesMaster1.xml"/><Relationship Id="rId98" Type="http://schemas.openxmlformats.org/officeDocument/2006/relationships/handoutMaster" Target="handoutMasters/handoutMaster1.xml"/><Relationship Id="rId99"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esProps" Target="pres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62" name="Rectangle 2"/>
          <p:cNvSpPr>
            <a:spLocks noGrp="1" noChangeArrowheads="1"/>
          </p:cNvSpPr>
          <p:nvPr>
            <p:ph type="hdr" sz="quarter"/>
          </p:nvPr>
        </p:nvSpPr>
        <p:spPr bwMode="auto">
          <a:xfrm>
            <a:off x="2370138" y="0"/>
            <a:ext cx="45116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a:t>[Title of the course]</a:t>
            </a:r>
          </a:p>
        </p:txBody>
      </p:sp>
      <p:sp>
        <p:nvSpPr>
          <p:cNvPr id="501763" name="Rectangle 3"/>
          <p:cNvSpPr>
            <a:spLocks noGrp="1" noChangeArrowheads="1"/>
          </p:cNvSpPr>
          <p:nvPr>
            <p:ph type="dt" sz="quarter" idx="1"/>
          </p:nvPr>
        </p:nvSpPr>
        <p:spPr bwMode="auto">
          <a:xfrm>
            <a:off x="0" y="0"/>
            <a:ext cx="1911350"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smtClean="0">
                <a:solidFill>
                  <a:srgbClr val="5F5F5F"/>
                </a:solidFill>
              </a:defRPr>
            </a:lvl1pPr>
          </a:lstStyle>
          <a:p>
            <a:pPr>
              <a:defRPr/>
            </a:pPr>
            <a:fld id="{D2311312-5453-4838-B29E-4EA3A882F044}" type="datetime1">
              <a:rPr lang="en-US"/>
              <a:pPr>
                <a:defRPr/>
              </a:pPr>
              <a:t>10/18/12</a:t>
            </a:fld>
            <a:endParaRPr lang="en-US"/>
          </a:p>
        </p:txBody>
      </p:sp>
      <p:sp>
        <p:nvSpPr>
          <p:cNvPr id="501764" name="Rectangle 4"/>
          <p:cNvSpPr>
            <a:spLocks noGrp="1" noChangeArrowheads="1"/>
          </p:cNvSpPr>
          <p:nvPr>
            <p:ph type="ftr" sz="quarter" idx="2"/>
          </p:nvPr>
        </p:nvSpPr>
        <p:spPr bwMode="auto">
          <a:xfrm>
            <a:off x="0" y="8831263"/>
            <a:ext cx="5811838"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smtClean="0">
                <a:solidFill>
                  <a:srgbClr val="5F5F5F"/>
                </a:solidFill>
              </a:defRPr>
            </a:lvl1pPr>
          </a:lstStyle>
          <a:p>
            <a:pPr>
              <a:defRPr/>
            </a:pPr>
            <a:r>
              <a:rPr lang="en-US"/>
              <a:t>Copyright © 2004-2005 NameOfTheOrganization. All rights reserved.</a:t>
            </a:r>
          </a:p>
        </p:txBody>
      </p:sp>
      <p:sp>
        <p:nvSpPr>
          <p:cNvPr id="501765" name="Rectangle 5"/>
          <p:cNvSpPr>
            <a:spLocks noGrp="1" noChangeArrowheads="1"/>
          </p:cNvSpPr>
          <p:nvPr>
            <p:ph type="sldNum" sz="quarter" idx="3"/>
          </p:nvPr>
        </p:nvSpPr>
        <p:spPr bwMode="auto">
          <a:xfrm>
            <a:off x="6348413" y="8831263"/>
            <a:ext cx="533400"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smtClean="0">
                <a:solidFill>
                  <a:srgbClr val="5F5F5F"/>
                </a:solidFill>
              </a:defRPr>
            </a:lvl1pPr>
          </a:lstStyle>
          <a:p>
            <a:pPr>
              <a:defRPr/>
            </a:pPr>
            <a:fld id="{72E45660-14A8-4B58-9D54-FCF5FD535C8A}" type="slidenum">
              <a:rPr lang="en-US"/>
              <a:pPr>
                <a:defRPr/>
              </a:pPr>
              <a:t>‹#›</a:t>
            </a:fld>
            <a:endParaRPr lang="en-US"/>
          </a:p>
        </p:txBody>
      </p:sp>
    </p:spTree>
    <p:extLst>
      <p:ext uri="{BB962C8B-B14F-4D97-AF65-F5344CB8AC3E}">
        <p14:creationId xmlns:p14="http://schemas.microsoft.com/office/powerpoint/2010/main" val="2259278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2293938" y="0"/>
            <a:ext cx="45878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dirty="0"/>
              <a:t>[Title of the course]</a:t>
            </a:r>
          </a:p>
        </p:txBody>
      </p:sp>
      <p:sp>
        <p:nvSpPr>
          <p:cNvPr id="16387" name="Rectangle 3"/>
          <p:cNvSpPr>
            <a:spLocks noGrp="1" noChangeArrowheads="1"/>
          </p:cNvSpPr>
          <p:nvPr>
            <p:ph type="dt" idx="1"/>
          </p:nvPr>
        </p:nvSpPr>
        <p:spPr bwMode="auto">
          <a:xfrm>
            <a:off x="0" y="0"/>
            <a:ext cx="2065338"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smtClean="0">
                <a:solidFill>
                  <a:srgbClr val="5F5F5F"/>
                </a:solidFill>
              </a:defRPr>
            </a:lvl1pPr>
          </a:lstStyle>
          <a:p>
            <a:pPr>
              <a:defRPr/>
            </a:pPr>
            <a:fld id="{DECD9CA4-4D38-43C9-9B39-98127E024D67}" type="datetime1">
              <a:rPr lang="en-US"/>
              <a:pPr>
                <a:defRPr/>
              </a:pPr>
              <a:t>10/18/12</a:t>
            </a:fld>
            <a:endParaRPr lang="en-US"/>
          </a:p>
        </p:txBody>
      </p:sp>
      <p:sp>
        <p:nvSpPr>
          <p:cNvPr id="31748" name="Rectangle 4"/>
          <p:cNvSpPr>
            <a:spLocks noGrp="1" noRot="1" noChangeAspect="1" noChangeArrowheads="1" noTextEdit="1"/>
          </p:cNvSpPr>
          <p:nvPr>
            <p:ph type="sldImg" idx="2"/>
          </p:nvPr>
        </p:nvSpPr>
        <p:spPr bwMode="auto">
          <a:xfrm>
            <a:off x="654050" y="696913"/>
            <a:ext cx="5575300" cy="3486150"/>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688975" y="4416425"/>
            <a:ext cx="5505450" cy="4183063"/>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0" y="8829675"/>
            <a:ext cx="565785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smtClean="0">
                <a:solidFill>
                  <a:srgbClr val="5F5F5F"/>
                </a:solidFill>
              </a:defRPr>
            </a:lvl1pPr>
          </a:lstStyle>
          <a:p>
            <a:pPr>
              <a:defRPr/>
            </a:pPr>
            <a:r>
              <a:rPr lang="en-US"/>
              <a:t>Copyright © 2004-2005 NameOfTheOrganization. All rights reserved.</a:t>
            </a:r>
          </a:p>
        </p:txBody>
      </p:sp>
      <p:sp>
        <p:nvSpPr>
          <p:cNvPr id="16391" name="Rectangle 7"/>
          <p:cNvSpPr>
            <a:spLocks noGrp="1" noChangeArrowheads="1"/>
          </p:cNvSpPr>
          <p:nvPr>
            <p:ph type="sldNum" sz="quarter" idx="5"/>
          </p:nvPr>
        </p:nvSpPr>
        <p:spPr bwMode="auto">
          <a:xfrm>
            <a:off x="6423025" y="8829675"/>
            <a:ext cx="45720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smtClean="0">
                <a:solidFill>
                  <a:srgbClr val="5F5F5F"/>
                </a:solidFill>
              </a:defRPr>
            </a:lvl1pPr>
          </a:lstStyle>
          <a:p>
            <a:pPr>
              <a:defRPr/>
            </a:pPr>
            <a:fld id="{F7D2AE92-4CF7-4F2F-AFA6-368DD66A7D63}" type="slidenum">
              <a:rPr lang="en-US"/>
              <a:pPr>
                <a:defRPr/>
              </a:pPr>
              <a:t>‹#›</a:t>
            </a:fld>
            <a:endParaRPr lang="en-US"/>
          </a:p>
        </p:txBody>
      </p:sp>
    </p:spTree>
    <p:extLst>
      <p:ext uri="{BB962C8B-B14F-4D97-AF65-F5344CB8AC3E}">
        <p14:creationId xmlns:p14="http://schemas.microsoft.com/office/powerpoint/2010/main" val="2967502077"/>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e l'image des diapositives 1"/>
          <p:cNvSpPr>
            <a:spLocks noGrp="1" noRot="1" noChangeAspect="1" noTextEdit="1"/>
          </p:cNvSpPr>
          <p:nvPr>
            <p:ph type="sldImg"/>
          </p:nvPr>
        </p:nvSpPr>
        <p:spPr>
          <a:ln/>
        </p:spPr>
      </p:sp>
      <p:sp>
        <p:nvSpPr>
          <p:cNvPr id="32771" name="Espace réservé des commentaires 2"/>
          <p:cNvSpPr>
            <a:spLocks noGrp="1"/>
          </p:cNvSpPr>
          <p:nvPr>
            <p:ph type="body" idx="1"/>
          </p:nvPr>
        </p:nvSpPr>
        <p:spPr>
          <a:noFill/>
          <a:ln/>
        </p:spPr>
        <p:txBody>
          <a:bodyPr/>
          <a:lstStyle/>
          <a:p>
            <a:pPr defTabSz="461963" eaLnBrk="1" hangingPunct="1">
              <a:spcBef>
                <a:spcPct val="0"/>
              </a:spcBef>
            </a:pPr>
            <a:endParaRPr lang="fr-FR" smtClean="0">
              <a:latin typeface="Arial" pitchFamily="34" charset="0"/>
              <a:ea typeface="ＭＳ Ｐゴシック" pitchFamily="34" charset="-128"/>
            </a:endParaRPr>
          </a:p>
        </p:txBody>
      </p:sp>
      <p:sp>
        <p:nvSpPr>
          <p:cNvPr id="32772" name="Espace réservé du numéro de diapositive 3"/>
          <p:cNvSpPr>
            <a:spLocks noGrp="1"/>
          </p:cNvSpPr>
          <p:nvPr>
            <p:ph type="sldNum" sz="quarter" idx="5"/>
          </p:nvPr>
        </p:nvSpPr>
        <p:spPr>
          <a:noFill/>
        </p:spPr>
        <p:txBody>
          <a:bodyPr/>
          <a:lstStyle/>
          <a:p>
            <a:fld id="{84C3C27A-FE85-4025-83C4-ED52E72ED52D}" type="slidenum">
              <a:rPr lang="fr-FR"/>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server still has to verify the input is valid (since hostile users can easily bypass the form validation), but it allows the user to avoid the wait incurred by having the server be the sole checker of the user's input.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a:t>
            </a:r>
            <a:r>
              <a:rPr lang="en-US" baseline="0" dirty="0" smtClean="0"/>
              <a:t> browsers change UI in order to be more usable : sliders, custom keyboards (phone, </a:t>
            </a:r>
            <a:r>
              <a:rPr lang="en-US" baseline="0" dirty="0" err="1" smtClean="0"/>
              <a:t>url</a:t>
            </a:r>
            <a:r>
              <a:rPr lang="en-US" baseline="0" dirty="0" smtClean="0"/>
              <a:t>, </a:t>
            </a:r>
            <a:r>
              <a:rPr lang="en-US" baseline="0" dirty="0" err="1" smtClean="0"/>
              <a:t>datepicker</a:t>
            </a:r>
            <a:r>
              <a:rPr lang="en-US" baseline="0" dirty="0" smtClean="0"/>
              <a:t>), </a:t>
            </a:r>
            <a:r>
              <a:rPr lang="en-US" baseline="0" dirty="0" err="1" smtClean="0"/>
              <a:t>etc</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http://html5doctor.com/html5-audio-the-state-of-play/</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www.longtailvideo.com</a:t>
            </a:r>
            <a:r>
              <a:rPr lang="en-US" dirty="0" smtClean="0"/>
              <a:t>/html5/formats/</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ASCII art, which is really an image, appears to be text, and in the absence of appropriate annotations would end up being rendered by screen readers as a very painful reading of lots of punctuation. Using ARIA features, one can instead make the ATs skip the ASCII art and just read the caption.</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 ARIA</a:t>
            </a:r>
            <a:r>
              <a:rPr lang="en-US" baseline="0" dirty="0" smtClean="0"/>
              <a:t> attributes are available here: http://www.w3.org/TR/</a:t>
            </a:r>
            <a:r>
              <a:rPr lang="en-US" baseline="0" dirty="0" err="1" smtClean="0"/>
              <a:t>wai</a:t>
            </a:r>
            <a:r>
              <a:rPr lang="en-US" baseline="0" dirty="0" smtClean="0"/>
              <a:t>-aria/</a:t>
            </a:r>
            <a:r>
              <a:rPr lang="en-US" baseline="0" smtClean="0"/>
              <a:t>states_and_properties</a:t>
            </a:r>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90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91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93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94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10/18/12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12</a:t>
            </a:fld>
            <a:endParaRPr lang="en-US"/>
          </a:p>
        </p:txBody>
      </p:sp>
    </p:spTree>
    <p:extLst>
      <p:ext uri="{BB962C8B-B14F-4D97-AF65-F5344CB8AC3E}">
        <p14:creationId xmlns:p14="http://schemas.microsoft.com/office/powerpoint/2010/main" val="3847584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775359"/>
            <a:ext cx="7772400" cy="1225021"/>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D658045C-28A7-48F6-9A39-0A68DC976A2B}" type="datetimeFigureOut">
              <a:rPr lang="fr-FR"/>
              <a:pPr>
                <a:defRPr/>
              </a:pPr>
              <a:t>10/18/12</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1FFD8CC-CFD6-4A8D-BE35-DE16CEECCC64}"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FF91C60-3044-400C-A03F-634E1DB9EF37}" type="datetimeFigureOut">
              <a:rPr lang="fr-FR"/>
              <a:pPr>
                <a:defRPr/>
              </a:pPr>
              <a:t>10/18/12</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D91D214D-10A5-4144-AFB0-EAE68476768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28870"/>
            <a:ext cx="2057400" cy="4876271"/>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457200" y="228870"/>
            <a:ext cx="6019800" cy="4876271"/>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838CE58-55A4-4F27-B112-23D282F2AE52}" type="datetimeFigureOut">
              <a:rPr lang="fr-FR"/>
              <a:pPr>
                <a:defRPr/>
              </a:pPr>
              <a:t>10/18/12</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7992CC1-6A43-457B-A3C0-4C91109FC2F1}" type="slidenum">
              <a:rPr lang="fr-FR"/>
              <a:pPr>
                <a:defRPr/>
              </a:pPr>
              <a:t>‹#›</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dirty="0" smtClean="0"/>
              <a:t>Cliquez et modifiez le titre</a:t>
            </a:r>
            <a:endParaRPr lang="fr-FR" dirty="0"/>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8"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5" name="Espace réservé de la date 3"/>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29E81E79-DFAC-414F-9DD2-ED5820F0726F}" type="datetimeFigureOut">
              <a:rPr lang="fr-FR"/>
              <a:pPr/>
              <a:t>10/18/12</a:t>
            </a:fld>
            <a:endParaRPr lang="fr-FR"/>
          </a:p>
        </p:txBody>
      </p:sp>
      <p:sp>
        <p:nvSpPr>
          <p:cNvPr id="6" name="Espace réservé du pied de page 4"/>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5"/>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35EA7CBC-E766-4E40-8511-26A6BCD81354}" type="slidenum">
              <a:rPr lang="fr-F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B26A8FD-4383-432C-89D1-4BA533796EDD}" type="datetimeFigureOut">
              <a:rPr lang="fr-FR"/>
              <a:pPr>
                <a:defRPr/>
              </a:pPr>
              <a:t>10/18/12</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D79EFE8-A335-4C9D-8EA4-806E0B95C1F1}"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672419"/>
            <a:ext cx="7772400" cy="1135063"/>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BDB5007-CCCC-4269-8A8C-E90EFD1D1F2C}" type="datetimeFigureOut">
              <a:rPr lang="fr-FR"/>
              <a:pPr>
                <a:defRPr/>
              </a:pPr>
              <a:t>10/18/12</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7F2939D-07EB-4683-9024-903831CF447A}"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EEE36BC4-2A08-42D4-AC41-9DAC2E0B7D74}" type="datetimeFigureOut">
              <a:rPr lang="fr-FR"/>
              <a:pPr>
                <a:defRPr/>
              </a:pPr>
              <a:t>10/18/12</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B46FE078-AF85-4CA7-BFF7-B2EB062AC052}"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33"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1984081A-A807-4890-8799-B7AE6C296295}" type="datetimeFigureOut">
              <a:rPr lang="fr-FR"/>
              <a:pPr>
                <a:defRPr/>
              </a:pPr>
              <a:t>10/18/12</a:t>
            </a:fld>
            <a:endParaRPr lang="fr-FR"/>
          </a:p>
        </p:txBody>
      </p:sp>
      <p:sp>
        <p:nvSpPr>
          <p:cNvPr id="8" name="Espace réservé du pied de page 7"/>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9" name="Espace réservé du numéro de diapositive 8"/>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A116D2F4-A341-4E59-B839-45DF3B526D2E}"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433DD74-9DDF-4627-B2A8-BEF3B7014055}" type="datetimeFigureOut">
              <a:rPr lang="fr-FR"/>
              <a:pPr>
                <a:defRPr/>
              </a:pPr>
              <a:t>10/18/12</a:t>
            </a:fld>
            <a:endParaRPr lang="fr-FR"/>
          </a:p>
        </p:txBody>
      </p:sp>
      <p:sp>
        <p:nvSpPr>
          <p:cNvPr id="4" name="Espace réservé du pied de page 3"/>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5" name="Espace réservé du numéro de diapositive 4"/>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E46107D9-2CF4-4069-A4F9-F6BFE0B44D6C}"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B7234C6-9D10-4093-9543-312882F4F177}" type="datetimeFigureOut">
              <a:rPr lang="fr-FR"/>
              <a:pPr>
                <a:defRPr/>
              </a:pPr>
              <a:t>10/18/12</a:t>
            </a:fld>
            <a:endParaRPr lang="fr-FR"/>
          </a:p>
        </p:txBody>
      </p:sp>
      <p:sp>
        <p:nvSpPr>
          <p:cNvPr id="3" name="Espace réservé du pied de page 2"/>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4" name="Espace réservé du numéro de diapositive 3"/>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ABC6178-461C-4BD0-9B54-309BB8312672}"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1" y="227541"/>
            <a:ext cx="3008313" cy="968376"/>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27546"/>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11"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F3D4983-7BA2-411E-B7C6-D727698C63A3}" type="datetimeFigureOut">
              <a:rPr lang="fr-FR"/>
              <a:pPr>
                <a:defRPr/>
              </a:pPr>
              <a:t>10/18/12</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41A612C5-ADBE-407C-A149-5B7DBBCB9509}"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000500"/>
            <a:ext cx="5486400" cy="472283"/>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472786"/>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81B4CFD4-017E-4D30-A3AD-20FFA767F724}" type="datetimeFigureOut">
              <a:rPr lang="fr-FR"/>
              <a:pPr>
                <a:defRPr/>
              </a:pPr>
              <a:t>10/18/12</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13AB0C8-3393-415B-AA1D-514982E3CED1}"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Image 4" descr="CarteDuMonde_AvecPoint.jpg"/>
          <p:cNvPicPr>
            <a:picLocks noChangeAspect="1"/>
          </p:cNvPicPr>
          <p:nvPr userDrawn="1"/>
        </p:nvPicPr>
        <p:blipFill>
          <a:blip r:embed="rId14" cstate="print"/>
          <a:srcRect/>
          <a:stretch>
            <a:fillRect/>
          </a:stretch>
        </p:blipFill>
        <p:spPr bwMode="auto">
          <a:xfrm>
            <a:off x="5148263" y="0"/>
            <a:ext cx="4002087" cy="1990725"/>
          </a:xfrm>
          <a:prstGeom prst="rect">
            <a:avLst/>
          </a:prstGeom>
          <a:noFill/>
          <a:ln w="9525">
            <a:noFill/>
            <a:miter lim="800000"/>
            <a:headEnd/>
            <a:tailEnd/>
          </a:ln>
        </p:spPr>
      </p:pic>
      <p:sp>
        <p:nvSpPr>
          <p:cNvPr id="1027" name="Espace réservé du titre 1"/>
          <p:cNvSpPr>
            <a:spLocks noGrp="1"/>
          </p:cNvSpPr>
          <p:nvPr>
            <p:ph type="title"/>
          </p:nvPr>
        </p:nvSpPr>
        <p:spPr bwMode="auto">
          <a:xfrm>
            <a:off x="1116013" y="0"/>
            <a:ext cx="7956550" cy="8080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et modifiez le titre</a:t>
            </a:r>
          </a:p>
        </p:txBody>
      </p:sp>
      <p:sp>
        <p:nvSpPr>
          <p:cNvPr id="1028" name="Espace réservé du texte 2"/>
          <p:cNvSpPr>
            <a:spLocks noGrp="1"/>
          </p:cNvSpPr>
          <p:nvPr>
            <p:ph type="body" idx="1"/>
          </p:nvPr>
        </p:nvSpPr>
        <p:spPr bwMode="auto">
          <a:xfrm>
            <a:off x="457200" y="1128713"/>
            <a:ext cx="8435975" cy="4230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2" name="Rectangle 1"/>
          <p:cNvSpPr>
            <a:spLocks noChangeArrowheads="1"/>
          </p:cNvSpPr>
          <p:nvPr userDrawn="1"/>
        </p:nvSpPr>
        <p:spPr bwMode="auto">
          <a:xfrm>
            <a:off x="0" y="5329238"/>
            <a:ext cx="9144000" cy="407987"/>
          </a:xfrm>
          <a:prstGeom prst="rect">
            <a:avLst/>
          </a:prstGeom>
          <a:solidFill>
            <a:schemeClr val="tx1"/>
          </a:solidFill>
          <a:ln w="9525">
            <a:solidFill>
              <a:srgbClr val="000000"/>
            </a:solidFill>
            <a:miter lim="800000"/>
            <a:headEnd/>
            <a:tailEnd/>
          </a:ln>
          <a:effectLst>
            <a:outerShdw dist="23000" dir="5400000" rotWithShape="0">
              <a:srgbClr val="808080">
                <a:alpha val="34999"/>
              </a:srgbClr>
            </a:outerShdw>
          </a:effectLst>
        </p:spPr>
        <p:txBody>
          <a:bodyPr anchor="ctr"/>
          <a:lstStyle/>
          <a:p>
            <a:pPr>
              <a:defRPr/>
            </a:pPr>
            <a:r>
              <a:rPr lang="fr-FR" sz="900">
                <a:solidFill>
                  <a:srgbClr val="FFFFFF"/>
                </a:solidFill>
                <a:latin typeface="Calibri" pitchFamily="34" charset="0"/>
              </a:rPr>
              <a:t>© SUPINFO International University – http://www.supinfo.com</a:t>
            </a:r>
          </a:p>
        </p:txBody>
      </p:sp>
      <p:pic>
        <p:nvPicPr>
          <p:cNvPr id="1030" name="Image 2"/>
          <p:cNvPicPr>
            <a:picLocks noChangeAspect="1"/>
          </p:cNvPicPr>
          <p:nvPr userDrawn="1"/>
        </p:nvPicPr>
        <p:blipFill>
          <a:blip r:embed="rId15" cstate="print"/>
          <a:srcRect/>
          <a:stretch>
            <a:fillRect/>
          </a:stretch>
        </p:blipFill>
        <p:spPr bwMode="auto">
          <a:xfrm>
            <a:off x="7740650" y="5305425"/>
            <a:ext cx="1362075" cy="4333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462" r:id="rId1"/>
    <p:sldLayoutId id="2147484463" r:id="rId2"/>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Lst>
  <p:txStyles>
    <p:titleStyle>
      <a:lvl1pPr algn="l" defTabSz="457200" rtl="0" eaLnBrk="0" fontAlgn="base" hangingPunct="0">
        <a:spcBef>
          <a:spcPct val="0"/>
        </a:spcBef>
        <a:spcAft>
          <a:spcPct val="0"/>
        </a:spcAft>
        <a:defRPr sz="36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5pPr>
      <a:lvl6pPr marL="4572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hyperlink" Target="http://www.schema.org"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9.png"/></Relationships>
</file>

<file path=ppt/slides/_rels/slide91.xml.rels><?xml version="1.0" encoding="UTF-8" standalone="yes"?>
<Relationships xmlns="http://schemas.openxmlformats.org/package/2006/relationships"><Relationship Id="rId3" Type="http://schemas.openxmlformats.org/officeDocument/2006/relationships/hyperlink" Target="http://www.google.com/webmasters/tools/richsnippets"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Image 12" descr="SignOfSuccess_NoirSurFondTransparent.png"/>
          <p:cNvPicPr>
            <a:picLocks noChangeAspect="1"/>
          </p:cNvPicPr>
          <p:nvPr/>
        </p:nvPicPr>
        <p:blipFill>
          <a:blip r:embed="rId3" cstate="print"/>
          <a:srcRect/>
          <a:stretch>
            <a:fillRect/>
          </a:stretch>
        </p:blipFill>
        <p:spPr bwMode="auto">
          <a:xfrm>
            <a:off x="395288" y="354013"/>
            <a:ext cx="3097212" cy="1457325"/>
          </a:xfrm>
          <a:prstGeom prst="rect">
            <a:avLst/>
          </a:prstGeom>
          <a:noFill/>
          <a:ln w="9525">
            <a:noFill/>
            <a:miter lim="800000"/>
            <a:headEnd/>
            <a:tailEnd/>
          </a:ln>
        </p:spPr>
      </p:pic>
      <p:sp>
        <p:nvSpPr>
          <p:cNvPr id="16" name="ZoneTexte 15"/>
          <p:cNvSpPr txBox="1"/>
          <p:nvPr/>
        </p:nvSpPr>
        <p:spPr>
          <a:xfrm>
            <a:off x="898525" y="2603500"/>
            <a:ext cx="7916863" cy="2339102"/>
          </a:xfrm>
          <a:prstGeom prst="rect">
            <a:avLst/>
          </a:prstGeom>
          <a:noFill/>
        </p:spPr>
        <p:txBody>
          <a:bodyPr>
            <a:spAutoFit/>
          </a:bodyPr>
          <a:lstStyle/>
          <a:p>
            <a:pPr>
              <a:defRPr/>
            </a:pPr>
            <a:r>
              <a:rPr lang="en-US" sz="3200" dirty="0" smtClean="0">
                <a:latin typeface="Myriad Pro"/>
                <a:ea typeface="MS PGothic" charset="0"/>
                <a:cs typeface="Myriad Pro"/>
              </a:rPr>
              <a:t>HTML 5</a:t>
            </a:r>
          </a:p>
          <a:p>
            <a:pPr>
              <a:defRPr/>
            </a:pPr>
            <a:endParaRPr lang="en-US" dirty="0" smtClean="0">
              <a:solidFill>
                <a:schemeClr val="tx1">
                  <a:lumMod val="95000"/>
                  <a:lumOff val="5000"/>
                </a:schemeClr>
              </a:solidFill>
              <a:latin typeface="Verdana" charset="0"/>
              <a:ea typeface="ＭＳ Ｐゴシック" charset="0"/>
              <a:cs typeface="ＭＳ Ｐゴシック" charset="0"/>
            </a:endParaRPr>
          </a:p>
          <a:p>
            <a:pPr>
              <a:defRPr/>
            </a:pPr>
            <a:r>
              <a:rPr lang="en-US" dirty="0" smtClean="0">
                <a:solidFill>
                  <a:schemeClr val="tx1">
                    <a:lumMod val="95000"/>
                    <a:lumOff val="5000"/>
                  </a:schemeClr>
                </a:solidFill>
                <a:latin typeface="Verdana" charset="0"/>
                <a:ea typeface="ＭＳ Ｐゴシック" charset="0"/>
                <a:cs typeface="ＭＳ Ｐゴシック" charset="0"/>
              </a:rPr>
              <a:t>New markups </a:t>
            </a:r>
          </a:p>
          <a:p>
            <a:pPr>
              <a:defRPr/>
            </a:pPr>
            <a:r>
              <a:rPr lang="en-US" dirty="0">
                <a:solidFill>
                  <a:schemeClr val="tx1">
                    <a:lumMod val="95000"/>
                    <a:lumOff val="5000"/>
                  </a:schemeClr>
                </a:solidFill>
                <a:latin typeface="Verdana" charset="0"/>
                <a:ea typeface="ＭＳ Ｐゴシック" charset="0"/>
                <a:cs typeface="ＭＳ Ｐゴシック" charset="0"/>
              </a:rPr>
              <a:t>	</a:t>
            </a:r>
            <a:r>
              <a:rPr lang="en-US" dirty="0" smtClean="0">
                <a:solidFill>
                  <a:schemeClr val="tx1">
                    <a:lumMod val="95000"/>
                    <a:lumOff val="5000"/>
                  </a:schemeClr>
                </a:solidFill>
                <a:latin typeface="Verdana" charset="0"/>
                <a:ea typeface="ＭＳ Ｐゴシック" charset="0"/>
                <a:cs typeface="ＭＳ Ｐゴシック" charset="0"/>
              </a:rPr>
              <a:t>and attributes</a:t>
            </a: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a:solidFill>
                <a:schemeClr val="tx1">
                  <a:lumMod val="95000"/>
                  <a:lumOff val="5000"/>
                </a:schemeClr>
              </a:solidFill>
              <a:latin typeface="Verdana" charset="0"/>
              <a:ea typeface="ＭＳ Ｐゴシック" charset="0"/>
              <a:cs typeface="ＭＳ Ｐゴシック" charset="0"/>
            </a:endParaRPr>
          </a:p>
        </p:txBody>
      </p:sp>
      <p:pic>
        <p:nvPicPr>
          <p:cNvPr id="6" name="Picture 5"/>
          <p:cNvPicPr>
            <a:picLocks noChangeAspect="1"/>
          </p:cNvPicPr>
          <p:nvPr/>
        </p:nvPicPr>
        <p:blipFill>
          <a:blip r:embed="rId4"/>
          <a:stretch>
            <a:fillRect/>
          </a:stretch>
        </p:blipFill>
        <p:spPr>
          <a:xfrm>
            <a:off x="3851920" y="1993404"/>
            <a:ext cx="4824536" cy="241226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75085"/>
            <a:ext cx="8435975" cy="4230687"/>
          </a:xfrm>
        </p:spPr>
        <p:txBody>
          <a:bodyPr/>
          <a:lstStyle/>
          <a:p>
            <a:r>
              <a:rPr lang="en-US" dirty="0"/>
              <a:t>The </a:t>
            </a:r>
            <a:r>
              <a:rPr lang="en-US" b="1" dirty="0"/>
              <a:t>section</a:t>
            </a:r>
            <a:r>
              <a:rPr lang="en-US" dirty="0"/>
              <a:t> element is not a generic container </a:t>
            </a:r>
            <a:r>
              <a:rPr lang="en-US" dirty="0" smtClean="0"/>
              <a:t>element</a:t>
            </a:r>
          </a:p>
          <a:p>
            <a:pPr lvl="1"/>
            <a:r>
              <a:rPr lang="en-US" dirty="0" smtClean="0"/>
              <a:t>Use </a:t>
            </a:r>
            <a:r>
              <a:rPr lang="en-US" i="1" dirty="0" smtClean="0"/>
              <a:t>div</a:t>
            </a:r>
            <a:r>
              <a:rPr lang="en-US" dirty="0" smtClean="0"/>
              <a:t> when </a:t>
            </a:r>
            <a:r>
              <a:rPr lang="en-US" dirty="0"/>
              <a:t>an element is needed only for styling purposes or as a convenience for </a:t>
            </a:r>
            <a:r>
              <a:rPr lang="en-US" dirty="0" smtClean="0"/>
              <a:t>scripting</a:t>
            </a:r>
          </a:p>
          <a:p>
            <a:pPr lvl="1"/>
            <a:endParaRPr lang="en-US" dirty="0" smtClean="0"/>
          </a:p>
          <a:p>
            <a:pPr lvl="1"/>
            <a:r>
              <a:rPr lang="en-US" dirty="0" smtClean="0"/>
              <a:t>Use </a:t>
            </a:r>
            <a:r>
              <a:rPr lang="en-US" b="1" dirty="0" smtClean="0"/>
              <a:t>article</a:t>
            </a:r>
            <a:r>
              <a:rPr lang="en-US" dirty="0" smtClean="0"/>
              <a:t> when </a:t>
            </a:r>
            <a:r>
              <a:rPr lang="en-US" dirty="0"/>
              <a:t>it would make sense to syndicate the contents of the </a:t>
            </a:r>
            <a:r>
              <a:rPr lang="en-US" dirty="0" smtClean="0"/>
              <a:t>element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Section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77323107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85292"/>
            <a:ext cx="8435975" cy="4230687"/>
          </a:xfrm>
        </p:spPr>
        <p:txBody>
          <a:bodyPr/>
          <a:lstStyle/>
          <a:p>
            <a:r>
              <a:rPr lang="en-US" dirty="0"/>
              <a:t>The article element represents a self-contained </a:t>
            </a:r>
            <a:r>
              <a:rPr lang="en-US" dirty="0" smtClean="0"/>
              <a:t>composition independently </a:t>
            </a:r>
            <a:r>
              <a:rPr lang="en-US" dirty="0"/>
              <a:t>distributable or </a:t>
            </a:r>
            <a:r>
              <a:rPr lang="en-US" dirty="0" smtClean="0"/>
              <a:t>reusable</a:t>
            </a:r>
          </a:p>
          <a:p>
            <a:pPr lvl="1"/>
            <a:endParaRPr lang="en-US" dirty="0" smtClean="0"/>
          </a:p>
          <a:p>
            <a:pPr lvl="1"/>
            <a:r>
              <a:rPr lang="en-US" dirty="0" smtClean="0"/>
              <a:t>News</a:t>
            </a:r>
            <a:endParaRPr lang="en-US" dirty="0"/>
          </a:p>
          <a:p>
            <a:pPr lvl="1"/>
            <a:r>
              <a:rPr lang="en-US" dirty="0"/>
              <a:t>Blog posts</a:t>
            </a:r>
          </a:p>
          <a:p>
            <a:pPr lvl="1"/>
            <a:r>
              <a:rPr lang="en-US" dirty="0"/>
              <a: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Article</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Rectangle à coins arrondis 4"/>
          <p:cNvSpPr/>
          <p:nvPr/>
        </p:nvSpPr>
        <p:spPr>
          <a:xfrm>
            <a:off x="3563888" y="2641476"/>
            <a:ext cx="5328592" cy="244827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err="1">
                <a:solidFill>
                  <a:srgbClr val="3366FF"/>
                </a:solidFill>
                <a:latin typeface="Courier New"/>
                <a:cs typeface="Courier New"/>
              </a:rPr>
              <a:t>article</a:t>
            </a:r>
            <a:r>
              <a:rPr lang="nl-NL" b="1" dirty="0">
                <a:solidFill>
                  <a:srgbClr val="3366FF"/>
                </a:solidFill>
                <a:latin typeface="Courier New"/>
                <a:cs typeface="Courier New"/>
              </a:rPr>
              <a:t> </a:t>
            </a:r>
            <a:r>
              <a:rPr lang="nl-NL" b="1" dirty="0" err="1">
                <a:solidFill>
                  <a:srgbClr val="FF0000"/>
                </a:solidFill>
                <a:latin typeface="Courier New"/>
                <a:cs typeface="Courier New"/>
              </a:rPr>
              <a:t>id</a:t>
            </a:r>
            <a:r>
              <a:rPr lang="nl-NL" b="1" dirty="0" smtClean="0">
                <a:latin typeface="Courier New"/>
                <a:cs typeface="Courier New"/>
              </a:rPr>
              <a:t>="</a:t>
            </a:r>
            <a:r>
              <a:rPr lang="nl-NL" b="1" dirty="0" smtClean="0">
                <a:solidFill>
                  <a:srgbClr val="00CC00"/>
                </a:solidFill>
                <a:latin typeface="Courier New"/>
                <a:cs typeface="Courier New"/>
              </a:rPr>
              <a:t>comment</a:t>
            </a:r>
            <a:r>
              <a:rPr lang="nl-NL" b="1" dirty="0">
                <a:solidFill>
                  <a:srgbClr val="00CC00"/>
                </a:solidFill>
                <a:latin typeface="Courier New"/>
                <a:cs typeface="Courier New"/>
              </a:rPr>
              <a:t>-</a:t>
            </a:r>
            <a:r>
              <a:rPr lang="nl-NL" b="1" dirty="0" smtClean="0">
                <a:solidFill>
                  <a:srgbClr val="00CC00"/>
                </a:solidFill>
                <a:latin typeface="Courier New"/>
                <a:cs typeface="Courier New"/>
              </a:rPr>
              <a:t>6</a:t>
            </a:r>
            <a:r>
              <a:rPr lang="nl-NL" b="1" dirty="0" smtClean="0">
                <a:latin typeface="Courier New"/>
                <a:cs typeface="Courier New"/>
              </a:rPr>
              <a:t>"&gt;</a:t>
            </a:r>
            <a:endParaRPr lang="nl-NL" b="1" dirty="0">
              <a:latin typeface="Courier New"/>
              <a:cs typeface="Courier New"/>
            </a:endParaRP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header</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h4</a:t>
            </a:r>
            <a:r>
              <a:rPr lang="nl-NL" b="1" dirty="0">
                <a:latin typeface="Courier New"/>
                <a:cs typeface="Courier New"/>
              </a:rPr>
              <a:t>&gt;John Doe&lt;/</a:t>
            </a:r>
            <a:r>
              <a:rPr lang="nl-NL" b="1" dirty="0">
                <a:solidFill>
                  <a:srgbClr val="3366FF"/>
                </a:solidFill>
                <a:latin typeface="Courier New"/>
                <a:cs typeface="Courier New"/>
              </a:rPr>
              <a:t>h4</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header</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p</a:t>
            </a:r>
            <a:r>
              <a:rPr lang="nl-NL" b="1" dirty="0">
                <a:latin typeface="Courier New"/>
                <a:cs typeface="Courier New"/>
              </a:rPr>
              <a:t>&gt;</a:t>
            </a:r>
            <a:r>
              <a:rPr lang="nl-NL" b="1" dirty="0" err="1">
                <a:latin typeface="Courier New"/>
                <a:cs typeface="Courier New"/>
              </a:rPr>
              <a:t>Very</a:t>
            </a:r>
            <a:r>
              <a:rPr lang="nl-NL" b="1" dirty="0">
                <a:latin typeface="Courier New"/>
                <a:cs typeface="Courier New"/>
              </a:rPr>
              <a:t> </a:t>
            </a:r>
            <a:r>
              <a:rPr lang="nl-NL" b="1" dirty="0" err="1">
                <a:latin typeface="Courier New"/>
                <a:cs typeface="Courier New"/>
              </a:rPr>
              <a:t>good</a:t>
            </a:r>
            <a:r>
              <a:rPr lang="nl-NL" b="1" dirty="0">
                <a:latin typeface="Courier New"/>
                <a:cs typeface="Courier New"/>
              </a:rPr>
              <a:t> course ;-)&lt;/</a:t>
            </a:r>
            <a:r>
              <a:rPr lang="nl-NL" b="1" dirty="0">
                <a:solidFill>
                  <a:srgbClr val="3366FF"/>
                </a:solidFill>
                <a:latin typeface="Courier New"/>
                <a:cs typeface="Courier New"/>
              </a:rPr>
              <a:t>p</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smtClean="0">
                <a:latin typeface="Courier New"/>
                <a:cs typeface="Courier New"/>
              </a:rPr>
              <a:t>/</a:t>
            </a:r>
            <a:r>
              <a:rPr lang="nl-NL" b="1" dirty="0" err="1" smtClean="0">
                <a:solidFill>
                  <a:srgbClr val="3366FF"/>
                </a:solidFill>
                <a:latin typeface="Courier New"/>
                <a:cs typeface="Courier New"/>
              </a:rPr>
              <a:t>article</a:t>
            </a:r>
            <a:r>
              <a:rPr lang="nl-NL" b="1" dirty="0" smtClean="0">
                <a:latin typeface="Courier New"/>
                <a:cs typeface="Courier New"/>
              </a:rPr>
              <a:t>&gt;</a:t>
            </a:r>
            <a:endParaRPr lang="nl-NL" b="1" dirty="0">
              <a:latin typeface="Courier New"/>
              <a:cs typeface="Courier New"/>
            </a:endParaRPr>
          </a:p>
        </p:txBody>
      </p:sp>
    </p:spTree>
    <p:extLst>
      <p:ext uri="{BB962C8B-B14F-4D97-AF65-F5344CB8AC3E}">
        <p14:creationId xmlns:p14="http://schemas.microsoft.com/office/powerpoint/2010/main" val="5496770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b="1" dirty="0" err="1" smtClean="0"/>
              <a:t>nav</a:t>
            </a:r>
            <a:r>
              <a:rPr lang="en-US" b="1" dirty="0" smtClean="0"/>
              <a:t> </a:t>
            </a:r>
            <a:r>
              <a:rPr lang="en-US" dirty="0" smtClean="0"/>
              <a:t>element represents a section of navigation links</a:t>
            </a:r>
          </a:p>
          <a:p>
            <a:endParaRPr lang="en-US" b="1" dirty="0"/>
          </a:p>
          <a:p>
            <a:endParaRPr lang="en-US" b="1" dirty="0" smtClean="0"/>
          </a:p>
          <a:p>
            <a:endParaRPr lang="en-US" b="1" dirty="0"/>
          </a:p>
          <a:p>
            <a:pPr marL="0" indent="0">
              <a:buNone/>
            </a:pPr>
            <a:endParaRPr lang="en-US" b="1"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Nav</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Rectangle à coins arrondis 4"/>
          <p:cNvSpPr/>
          <p:nvPr/>
        </p:nvSpPr>
        <p:spPr>
          <a:xfrm>
            <a:off x="827584" y="2497460"/>
            <a:ext cx="7488832" cy="23762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err="1">
                <a:solidFill>
                  <a:srgbClr val="3366FF"/>
                </a:solidFill>
                <a:latin typeface="Courier New"/>
                <a:cs typeface="Courier New"/>
              </a:rPr>
              <a:t>nav</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h1</a:t>
            </a:r>
            <a:r>
              <a:rPr lang="nl-NL" b="1" dirty="0" smtClean="0">
                <a:latin typeface="Courier New"/>
                <a:cs typeface="Courier New"/>
              </a:rPr>
              <a:t>&gt;</a:t>
            </a:r>
            <a:r>
              <a:rPr lang="nl-NL" b="1" dirty="0" err="1" smtClean="0">
                <a:latin typeface="Courier New"/>
                <a:cs typeface="Courier New"/>
              </a:rPr>
              <a:t>Navigation</a:t>
            </a:r>
            <a:r>
              <a:rPr lang="nl-NL" b="1" dirty="0" smtClean="0">
                <a:latin typeface="Courier New"/>
                <a:cs typeface="Courier New"/>
              </a:rPr>
              <a:t>&lt;/</a:t>
            </a:r>
            <a:r>
              <a:rPr lang="nl-NL" b="1" dirty="0">
                <a:solidFill>
                  <a:srgbClr val="3366FF"/>
                </a:solidFill>
                <a:latin typeface="Courier New"/>
                <a:cs typeface="Courier New"/>
              </a:rPr>
              <a:t>h1</a:t>
            </a:r>
            <a:r>
              <a:rPr lang="nl-NL" b="1" dirty="0" smtClean="0">
                <a:latin typeface="Courier New"/>
                <a:cs typeface="Courier New"/>
              </a:rPr>
              <a:t>&gt;</a:t>
            </a:r>
            <a:endParaRPr lang="nl-NL" b="1" dirty="0">
              <a:latin typeface="Courier New"/>
              <a:cs typeface="Courier New"/>
            </a:endParaRP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err="1">
                <a:solidFill>
                  <a:srgbClr val="3366FF"/>
                </a:solidFill>
                <a:latin typeface="Courier New"/>
                <a:cs typeface="Courier New"/>
              </a:rPr>
              <a:t>ul</a:t>
            </a:r>
            <a:r>
              <a:rPr lang="nl-NL" b="1" dirty="0" smtClean="0">
                <a:latin typeface="Courier New"/>
                <a:cs typeface="Courier New"/>
              </a:rPr>
              <a:t>&gt;	</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li</a:t>
            </a:r>
            <a:r>
              <a:rPr lang="nl-NL" b="1" dirty="0" smtClean="0">
                <a:latin typeface="Courier New"/>
                <a:cs typeface="Courier New"/>
              </a:rPr>
              <a:t>&gt;&lt;</a:t>
            </a:r>
            <a:r>
              <a:rPr lang="nl-NL" b="1" dirty="0">
                <a:solidFill>
                  <a:srgbClr val="3366FF"/>
                </a:solidFill>
                <a:latin typeface="Courier New"/>
                <a:cs typeface="Courier New"/>
              </a:rPr>
              <a:t>a</a:t>
            </a:r>
            <a:r>
              <a:rPr lang="nl-NL" b="1" dirty="0" smtClean="0">
                <a:latin typeface="Courier New"/>
                <a:cs typeface="Courier New"/>
              </a:rPr>
              <a:t> </a:t>
            </a:r>
            <a:r>
              <a:rPr lang="nl-NL" b="1" dirty="0" err="1" smtClean="0">
                <a:solidFill>
                  <a:srgbClr val="FF0000"/>
                </a:solidFill>
                <a:latin typeface="Courier New"/>
                <a:cs typeface="Courier New"/>
              </a:rPr>
              <a:t>href</a:t>
            </a:r>
            <a:r>
              <a:rPr lang="nl-NL" b="1" dirty="0" smtClean="0">
                <a:latin typeface="Courier New"/>
                <a:cs typeface="Courier New"/>
              </a:rPr>
              <a:t>="</a:t>
            </a:r>
            <a:r>
              <a:rPr lang="nl-NL" b="1" dirty="0" smtClean="0">
                <a:solidFill>
                  <a:srgbClr val="00CC00"/>
                </a:solidFill>
                <a:latin typeface="Courier New"/>
                <a:cs typeface="Courier New"/>
              </a:rPr>
              <a:t>/</a:t>
            </a:r>
            <a:r>
              <a:rPr lang="nl-NL" b="1" dirty="0" smtClean="0">
                <a:latin typeface="Courier New"/>
                <a:cs typeface="Courier New"/>
              </a:rPr>
              <a:t>"&gt;Home&lt;/</a:t>
            </a:r>
            <a:r>
              <a:rPr lang="nl-NL" b="1" dirty="0" smtClean="0">
                <a:solidFill>
                  <a:srgbClr val="3366FF"/>
                </a:solidFill>
                <a:latin typeface="Courier New"/>
                <a:cs typeface="Courier New"/>
              </a:rPr>
              <a:t>a</a:t>
            </a:r>
            <a:r>
              <a:rPr lang="nl-NL" b="1" dirty="0" smtClean="0">
                <a:latin typeface="Courier New"/>
                <a:cs typeface="Courier New"/>
              </a:rPr>
              <a:t>&gt;&lt;/</a:t>
            </a:r>
            <a:r>
              <a:rPr lang="nl-NL" b="1" dirty="0">
                <a:solidFill>
                  <a:srgbClr val="3366FF"/>
                </a:solidFill>
                <a:latin typeface="Courier New"/>
                <a:cs typeface="Courier New"/>
              </a:rPr>
              <a:t>li</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li</a:t>
            </a:r>
            <a:r>
              <a:rPr lang="nl-NL" b="1" dirty="0" smtClean="0">
                <a:latin typeface="Courier New"/>
                <a:cs typeface="Courier New"/>
              </a:rPr>
              <a:t>&gt;&lt;</a:t>
            </a:r>
            <a:r>
              <a:rPr lang="nl-NL" b="1" dirty="0">
                <a:solidFill>
                  <a:srgbClr val="3366FF"/>
                </a:solidFill>
                <a:latin typeface="Courier New"/>
                <a:cs typeface="Courier New"/>
              </a:rPr>
              <a:t>a</a:t>
            </a:r>
            <a:r>
              <a:rPr lang="nl-NL" b="1" dirty="0" smtClean="0">
                <a:latin typeface="Courier New"/>
                <a:cs typeface="Courier New"/>
              </a:rPr>
              <a:t> </a:t>
            </a:r>
            <a:r>
              <a:rPr lang="nl-NL" b="1" dirty="0" err="1" smtClean="0">
                <a:solidFill>
                  <a:srgbClr val="FF0000"/>
                </a:solidFill>
                <a:latin typeface="Courier New"/>
                <a:cs typeface="Courier New"/>
              </a:rPr>
              <a:t>href</a:t>
            </a:r>
            <a:r>
              <a:rPr lang="nl-NL" b="1" dirty="0" smtClean="0">
                <a:latin typeface="Courier New"/>
                <a:cs typeface="Courier New"/>
              </a:rPr>
              <a:t>="</a:t>
            </a:r>
            <a:r>
              <a:rPr lang="nl-NL" b="1" dirty="0" smtClean="0">
                <a:solidFill>
                  <a:srgbClr val="00CC00"/>
                </a:solidFill>
                <a:latin typeface="Courier New"/>
                <a:cs typeface="Courier New"/>
              </a:rPr>
              <a:t>/</a:t>
            </a:r>
            <a:r>
              <a:rPr lang="nl-NL" b="1" dirty="0" err="1" smtClean="0">
                <a:solidFill>
                  <a:srgbClr val="00CC00"/>
                </a:solidFill>
                <a:latin typeface="Courier New"/>
                <a:cs typeface="Courier New"/>
              </a:rPr>
              <a:t>about.html</a:t>
            </a:r>
            <a:r>
              <a:rPr lang="nl-NL" b="1" dirty="0" smtClean="0">
                <a:latin typeface="Courier New"/>
                <a:cs typeface="Courier New"/>
              </a:rPr>
              <a:t>"&gt;</a:t>
            </a:r>
            <a:r>
              <a:rPr lang="nl-NL" b="1" dirty="0" err="1" smtClean="0">
                <a:latin typeface="Courier New"/>
                <a:cs typeface="Courier New"/>
              </a:rPr>
              <a:t>About</a:t>
            </a:r>
            <a:r>
              <a:rPr lang="nl-NL" b="1" dirty="0" smtClean="0">
                <a:latin typeface="Courier New"/>
                <a:cs typeface="Courier New"/>
              </a:rPr>
              <a:t>&lt;/</a:t>
            </a:r>
            <a:r>
              <a:rPr lang="nl-NL" b="1" dirty="0" smtClean="0">
                <a:solidFill>
                  <a:srgbClr val="3366FF"/>
                </a:solidFill>
                <a:latin typeface="Courier New"/>
                <a:cs typeface="Courier New"/>
              </a:rPr>
              <a:t>a</a:t>
            </a:r>
            <a:r>
              <a:rPr lang="nl-NL" b="1" dirty="0" smtClean="0">
                <a:latin typeface="Courier New"/>
                <a:cs typeface="Courier New"/>
              </a:rPr>
              <a:t>&gt;&lt;/</a:t>
            </a:r>
            <a:r>
              <a:rPr lang="nl-NL" b="1" dirty="0">
                <a:solidFill>
                  <a:srgbClr val="3366FF"/>
                </a:solidFill>
                <a:latin typeface="Courier New"/>
                <a:cs typeface="Courier New"/>
              </a:rPr>
              <a:t>li</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err="1">
                <a:solidFill>
                  <a:srgbClr val="3366FF"/>
                </a:solidFill>
                <a:latin typeface="Courier New"/>
                <a:cs typeface="Courier New"/>
              </a:rPr>
              <a:t>ul</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err="1">
                <a:solidFill>
                  <a:srgbClr val="3366FF"/>
                </a:solidFill>
                <a:latin typeface="Courier New"/>
                <a:cs typeface="Courier New"/>
              </a:rPr>
              <a:t>nav</a:t>
            </a:r>
            <a:r>
              <a:rPr lang="nl-NL" b="1" dirty="0" smtClean="0">
                <a:latin typeface="Courier New"/>
                <a:cs typeface="Courier New"/>
              </a:rPr>
              <a:t>&gt;</a:t>
            </a:r>
            <a:endParaRPr lang="nl-NL" b="1" dirty="0">
              <a:latin typeface="Courier New"/>
              <a:cs typeface="Courier New"/>
            </a:endParaRPr>
          </a:p>
        </p:txBody>
      </p:sp>
    </p:spTree>
    <p:extLst>
      <p:ext uri="{BB962C8B-B14F-4D97-AF65-F5344CB8AC3E}">
        <p14:creationId xmlns:p14="http://schemas.microsoft.com/office/powerpoint/2010/main" val="4725859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The </a:t>
            </a:r>
            <a:r>
              <a:rPr lang="en-US" b="1" dirty="0"/>
              <a:t>header</a:t>
            </a:r>
            <a:r>
              <a:rPr lang="en-US" dirty="0"/>
              <a:t> element represents the header of a </a:t>
            </a:r>
            <a:r>
              <a:rPr lang="en-US" dirty="0" smtClean="0"/>
              <a:t>section</a:t>
            </a:r>
          </a:p>
          <a:p>
            <a:pPr marL="0" indent="0">
              <a:buNone/>
            </a:pPr>
            <a:endParaRPr lang="en-US" dirty="0" smtClean="0"/>
          </a:p>
          <a:p>
            <a:pPr marL="0" indent="0">
              <a:buNone/>
            </a:pPr>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Header</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Rectangle à coins arrondis 4"/>
          <p:cNvSpPr/>
          <p:nvPr/>
        </p:nvSpPr>
        <p:spPr>
          <a:xfrm>
            <a:off x="1115616" y="3145532"/>
            <a:ext cx="7128792" cy="187220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header</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h1</a:t>
            </a:r>
            <a:r>
              <a:rPr lang="nl-NL" b="1" dirty="0">
                <a:latin typeface="Courier New"/>
                <a:cs typeface="Courier New"/>
              </a:rPr>
              <a:t>&gt;</a:t>
            </a:r>
            <a:r>
              <a:rPr lang="nl-NL" b="1" dirty="0" err="1">
                <a:latin typeface="Courier New"/>
                <a:cs typeface="Courier New"/>
              </a:rPr>
              <a:t>Introduction</a:t>
            </a:r>
            <a:r>
              <a:rPr lang="nl-NL" b="1" dirty="0">
                <a:latin typeface="Courier New"/>
                <a:cs typeface="Courier New"/>
              </a:rPr>
              <a:t> </a:t>
            </a:r>
            <a:r>
              <a:rPr lang="nl-NL" b="1" dirty="0" err="1">
                <a:latin typeface="Courier New"/>
                <a:cs typeface="Courier New"/>
              </a:rPr>
              <a:t>to</a:t>
            </a:r>
            <a:r>
              <a:rPr lang="nl-NL" b="1" dirty="0">
                <a:latin typeface="Courier New"/>
                <a:cs typeface="Courier New"/>
              </a:rPr>
              <a:t> HTML5&lt;/</a:t>
            </a:r>
            <a:r>
              <a:rPr lang="nl-NL" b="1" dirty="0">
                <a:solidFill>
                  <a:srgbClr val="3366FF"/>
                </a:solidFill>
                <a:latin typeface="Courier New"/>
                <a:cs typeface="Courier New"/>
              </a:rPr>
              <a:t>h1</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p</a:t>
            </a:r>
            <a:r>
              <a:rPr lang="nl-NL" b="1" dirty="0">
                <a:latin typeface="Courier New"/>
                <a:cs typeface="Courier New"/>
              </a:rPr>
              <a:t> </a:t>
            </a:r>
            <a:r>
              <a:rPr lang="nl-NL" b="1" dirty="0">
                <a:solidFill>
                  <a:srgbClr val="FF0000"/>
                </a:solidFill>
                <a:latin typeface="Courier New"/>
                <a:cs typeface="Courier New"/>
              </a:rPr>
              <a:t>class</a:t>
            </a:r>
            <a:r>
              <a:rPr lang="nl-NL" b="1" dirty="0" smtClean="0">
                <a:latin typeface="Courier New"/>
                <a:cs typeface="Courier New"/>
              </a:rPr>
              <a:t>="</a:t>
            </a:r>
            <a:r>
              <a:rPr lang="nl-NL" b="1" dirty="0" err="1" smtClean="0">
                <a:solidFill>
                  <a:srgbClr val="00CC00"/>
                </a:solidFill>
                <a:latin typeface="Courier New"/>
                <a:cs typeface="Courier New"/>
              </a:rPr>
              <a:t>author</a:t>
            </a:r>
            <a:r>
              <a:rPr lang="nl-NL" b="1" dirty="0">
                <a:solidFill>
                  <a:srgbClr val="00CC00"/>
                </a:solidFill>
                <a:latin typeface="Courier New"/>
                <a:cs typeface="Courier New"/>
              </a:rPr>
              <a:t>-</a:t>
            </a:r>
            <a:r>
              <a:rPr lang="nl-NL" b="1" dirty="0" smtClean="0">
                <a:solidFill>
                  <a:srgbClr val="00CC00"/>
                </a:solidFill>
                <a:latin typeface="Courier New"/>
                <a:cs typeface="Courier New"/>
              </a:rPr>
              <a:t>line</a:t>
            </a:r>
            <a:r>
              <a:rPr lang="nl-NL" b="1" dirty="0" smtClean="0">
                <a:latin typeface="Courier New"/>
                <a:cs typeface="Courier New"/>
              </a:rPr>
              <a:t>"&gt;</a:t>
            </a:r>
            <a:r>
              <a:rPr lang="nl-NL" b="1" dirty="0" err="1">
                <a:latin typeface="Courier New"/>
                <a:cs typeface="Courier New"/>
              </a:rPr>
              <a:t>By</a:t>
            </a:r>
            <a:r>
              <a:rPr lang="nl-NL" b="1" dirty="0">
                <a:latin typeface="Courier New"/>
                <a:cs typeface="Courier New"/>
              </a:rPr>
              <a:t> </a:t>
            </a:r>
            <a:r>
              <a:rPr lang="nl-NL" b="1" dirty="0" err="1">
                <a:latin typeface="Courier New"/>
                <a:cs typeface="Courier New"/>
              </a:rPr>
              <a:t>Brice</a:t>
            </a:r>
            <a:r>
              <a:rPr lang="nl-NL" b="1" dirty="0">
                <a:latin typeface="Courier New"/>
                <a:cs typeface="Courier New"/>
              </a:rPr>
              <a:t> Argenson&lt;/</a:t>
            </a:r>
            <a:r>
              <a:rPr lang="nl-NL" b="1" dirty="0">
                <a:solidFill>
                  <a:srgbClr val="3366FF"/>
                </a:solidFill>
                <a:latin typeface="Courier New"/>
                <a:cs typeface="Courier New"/>
              </a:rPr>
              <a:t>p</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header</a:t>
            </a:r>
            <a:r>
              <a:rPr lang="nl-NL" b="1" dirty="0">
                <a:latin typeface="Courier New"/>
                <a:cs typeface="Courier New"/>
              </a:rPr>
              <a:t>&gt;</a:t>
            </a:r>
          </a:p>
        </p:txBody>
      </p:sp>
    </p:spTree>
    <p:extLst>
      <p:ext uri="{BB962C8B-B14F-4D97-AF65-F5344CB8AC3E}">
        <p14:creationId xmlns:p14="http://schemas.microsoft.com/office/powerpoint/2010/main" val="318460242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a:t>The </a:t>
            </a:r>
            <a:r>
              <a:rPr lang="en-US" b="1" dirty="0"/>
              <a:t>footer</a:t>
            </a:r>
            <a:r>
              <a:rPr lang="en-US" dirty="0"/>
              <a:t> element represents a footer for its nearest ancestor sectioning </a:t>
            </a:r>
            <a:r>
              <a:rPr lang="en-US" dirty="0" smtClean="0"/>
              <a:t>content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Footer</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Rectangle à coins arrondis 4"/>
          <p:cNvSpPr/>
          <p:nvPr/>
        </p:nvSpPr>
        <p:spPr>
          <a:xfrm>
            <a:off x="1115616" y="3145532"/>
            <a:ext cx="7128792" cy="187220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err="1">
                <a:solidFill>
                  <a:srgbClr val="3366FF"/>
                </a:solidFill>
                <a:latin typeface="Courier New"/>
                <a:cs typeface="Courier New"/>
              </a:rPr>
              <a:t>footer</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p</a:t>
            </a:r>
            <a:r>
              <a:rPr lang="nl-NL" b="1" dirty="0" smtClean="0">
                <a:latin typeface="Courier New"/>
                <a:cs typeface="Courier New"/>
              </a:rPr>
              <a:t>&gt;© </a:t>
            </a:r>
            <a:r>
              <a:rPr lang="nl-NL" b="1" dirty="0">
                <a:latin typeface="Courier New"/>
                <a:cs typeface="Courier New"/>
              </a:rPr>
              <a:t>2012 SUPINFO International </a:t>
            </a:r>
            <a:r>
              <a:rPr lang="nl-NL" b="1" dirty="0" smtClean="0">
                <a:latin typeface="Courier New"/>
                <a:cs typeface="Courier New"/>
              </a:rPr>
              <a:t>University&lt;/</a:t>
            </a:r>
            <a:r>
              <a:rPr lang="nl-NL" b="1" dirty="0">
                <a:solidFill>
                  <a:srgbClr val="3366FF"/>
                </a:solidFill>
                <a:latin typeface="Courier New"/>
                <a:cs typeface="Courier New"/>
              </a:rPr>
              <a:t>p</a:t>
            </a:r>
            <a:r>
              <a:rPr lang="nl-NL" b="1" dirty="0" smtClean="0">
                <a:latin typeface="Courier New"/>
                <a:cs typeface="Courier New"/>
              </a:rPr>
              <a:t>&gt;</a:t>
            </a:r>
            <a:endParaRPr lang="nl-NL" b="1" dirty="0">
              <a:latin typeface="Courier New"/>
              <a:cs typeface="Courier New"/>
            </a:endParaRPr>
          </a:p>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err="1">
                <a:solidFill>
                  <a:srgbClr val="3366FF"/>
                </a:solidFill>
                <a:latin typeface="Courier New"/>
                <a:cs typeface="Courier New"/>
              </a:rPr>
              <a:t>footer</a:t>
            </a:r>
            <a:r>
              <a:rPr lang="nl-NL" b="1" dirty="0">
                <a:latin typeface="Courier New"/>
                <a:cs typeface="Courier New"/>
              </a:rPr>
              <a:t>&gt;</a:t>
            </a:r>
          </a:p>
        </p:txBody>
      </p:sp>
    </p:spTree>
    <p:extLst>
      <p:ext uri="{BB962C8B-B14F-4D97-AF65-F5344CB8AC3E}">
        <p14:creationId xmlns:p14="http://schemas.microsoft.com/office/powerpoint/2010/main" val="11421034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b="1" dirty="0"/>
              <a:t>address</a:t>
            </a:r>
            <a:r>
              <a:rPr lang="en-US" dirty="0"/>
              <a:t> element represents the contact information for its nearest article or body element ancestor</a:t>
            </a:r>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Address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Rectangle à coins arrondis 4"/>
          <p:cNvSpPr/>
          <p:nvPr/>
        </p:nvSpPr>
        <p:spPr>
          <a:xfrm>
            <a:off x="323528" y="2785492"/>
            <a:ext cx="8568952" cy="244827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err="1">
                <a:solidFill>
                  <a:srgbClr val="3366FF"/>
                </a:solidFill>
                <a:latin typeface="Courier New"/>
                <a:cs typeface="Courier New"/>
              </a:rPr>
              <a:t>footer</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err="1">
                <a:solidFill>
                  <a:srgbClr val="3366FF"/>
                </a:solidFill>
                <a:latin typeface="Courier New"/>
                <a:cs typeface="Courier New"/>
              </a:rPr>
              <a:t>address</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	For </a:t>
            </a:r>
            <a:r>
              <a:rPr lang="nl-NL" b="1" dirty="0">
                <a:latin typeface="Courier New"/>
                <a:cs typeface="Courier New"/>
              </a:rPr>
              <a:t>more details, </a:t>
            </a:r>
            <a:r>
              <a:rPr lang="nl-NL" b="1" dirty="0" smtClean="0">
                <a:latin typeface="Courier New"/>
                <a:cs typeface="Courier New"/>
              </a:rPr>
              <a:t>contact </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	&lt;</a:t>
            </a:r>
            <a:r>
              <a:rPr lang="nl-NL" b="1" dirty="0">
                <a:solidFill>
                  <a:srgbClr val="3366FF"/>
                </a:solidFill>
                <a:latin typeface="Courier New"/>
                <a:cs typeface="Courier New"/>
              </a:rPr>
              <a:t>a</a:t>
            </a:r>
            <a:r>
              <a:rPr lang="nl-NL" b="1" dirty="0">
                <a:latin typeface="Courier New"/>
                <a:cs typeface="Courier New"/>
              </a:rPr>
              <a:t> </a:t>
            </a:r>
            <a:r>
              <a:rPr lang="nl-NL" b="1" dirty="0" err="1">
                <a:solidFill>
                  <a:srgbClr val="FF0000"/>
                </a:solidFill>
                <a:latin typeface="Courier New"/>
                <a:cs typeface="Courier New"/>
              </a:rPr>
              <a:t>href</a:t>
            </a:r>
            <a:r>
              <a:rPr lang="nl-NL" b="1" dirty="0">
                <a:latin typeface="Courier New"/>
                <a:cs typeface="Courier New"/>
              </a:rPr>
              <a:t>="</a:t>
            </a:r>
            <a:r>
              <a:rPr lang="nl-NL" b="1" dirty="0" err="1">
                <a:solidFill>
                  <a:srgbClr val="00CC00"/>
                </a:solidFill>
                <a:latin typeface="Courier New"/>
                <a:cs typeface="Courier New"/>
              </a:rPr>
              <a:t>mailto:js@example.com</a:t>
            </a:r>
            <a:r>
              <a:rPr lang="nl-NL" b="1" dirty="0">
                <a:latin typeface="Courier New"/>
                <a:cs typeface="Courier New"/>
              </a:rPr>
              <a:t>"&gt;John Smith&lt;/</a:t>
            </a:r>
            <a:r>
              <a:rPr lang="nl-NL" b="1" dirty="0">
                <a:solidFill>
                  <a:srgbClr val="3366FF"/>
                </a:solidFill>
                <a:latin typeface="Courier New"/>
                <a:cs typeface="Courier New"/>
              </a:rPr>
              <a:t>a</a:t>
            </a:r>
            <a:r>
              <a:rPr lang="nl-NL" b="1" dirty="0">
                <a:latin typeface="Courier New"/>
                <a:cs typeface="Courier New"/>
              </a:rPr>
              <a:t>&gt;</a:t>
            </a:r>
            <a:r>
              <a:rPr lang="nl-NL" b="1" dirty="0" smtClean="0">
                <a:latin typeface="Courier New"/>
                <a:cs typeface="Courier New"/>
              </a:rPr>
              <a: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latin typeface="Courier New"/>
                <a:cs typeface="Courier New"/>
              </a:rPr>
              <a:t>/</a:t>
            </a:r>
            <a:r>
              <a:rPr lang="nl-NL" b="1" dirty="0" err="1">
                <a:solidFill>
                  <a:srgbClr val="3366FF"/>
                </a:solidFill>
                <a:latin typeface="Courier New"/>
                <a:cs typeface="Courier New"/>
              </a:rPr>
              <a:t>address</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p</a:t>
            </a:r>
            <a:r>
              <a:rPr lang="nl-NL" b="1" dirty="0" smtClean="0">
                <a:latin typeface="Courier New"/>
                <a:cs typeface="Courier New"/>
              </a:rPr>
              <a:t>&gt;&lt;</a:t>
            </a:r>
            <a:r>
              <a:rPr lang="nl-NL" b="1" dirty="0">
                <a:solidFill>
                  <a:srgbClr val="3366FF"/>
                </a:solidFill>
                <a:latin typeface="Courier New"/>
                <a:cs typeface="Courier New"/>
              </a:rPr>
              <a:t>small</a:t>
            </a:r>
            <a:r>
              <a:rPr lang="nl-NL" b="1" dirty="0">
                <a:latin typeface="Courier New"/>
                <a:cs typeface="Courier New"/>
              </a:rPr>
              <a:t>&gt;© </a:t>
            </a:r>
            <a:r>
              <a:rPr lang="nl-NL" b="1" dirty="0" smtClean="0">
                <a:latin typeface="Courier New"/>
                <a:cs typeface="Courier New"/>
              </a:rPr>
              <a:t>Copyright 2042 Plop Corp</a:t>
            </a:r>
            <a:r>
              <a:rPr lang="nl-NL" b="1" dirty="0">
                <a:latin typeface="Courier New"/>
                <a:cs typeface="Courier New"/>
              </a:rPr>
              <a:t>.&lt;/</a:t>
            </a:r>
            <a:r>
              <a:rPr lang="nl-NL" b="1" dirty="0">
                <a:solidFill>
                  <a:srgbClr val="3366FF"/>
                </a:solidFill>
                <a:latin typeface="Courier New"/>
                <a:cs typeface="Courier New"/>
              </a:rPr>
              <a:t>small</a:t>
            </a:r>
            <a:r>
              <a:rPr lang="nl-NL" b="1" dirty="0">
                <a:latin typeface="Courier New"/>
                <a:cs typeface="Courier New"/>
              </a:rPr>
              <a:t>&gt;&lt;/</a:t>
            </a:r>
            <a:r>
              <a:rPr lang="nl-NL" b="1" dirty="0">
                <a:solidFill>
                  <a:srgbClr val="3366FF"/>
                </a:solidFill>
                <a:latin typeface="Courier New"/>
                <a:cs typeface="Courier New"/>
              </a:rPr>
              <a:t>p</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a:latin typeface="Courier New"/>
                <a:cs typeface="Courier New"/>
              </a:rPr>
              <a:t>/</a:t>
            </a:r>
            <a:r>
              <a:rPr lang="nl-NL" b="1" dirty="0" err="1">
                <a:solidFill>
                  <a:srgbClr val="3366FF"/>
                </a:solidFill>
                <a:latin typeface="Courier New"/>
                <a:cs typeface="Courier New"/>
              </a:rPr>
              <a:t>footer</a:t>
            </a:r>
            <a:r>
              <a:rPr lang="nl-NL" b="1" dirty="0">
                <a:latin typeface="Courier New"/>
                <a:cs typeface="Courier New"/>
              </a:rPr>
              <a:t>&gt;</a:t>
            </a:r>
          </a:p>
        </p:txBody>
      </p:sp>
    </p:spTree>
    <p:extLst>
      <p:ext uri="{BB962C8B-B14F-4D97-AF65-F5344CB8AC3E}">
        <p14:creationId xmlns:p14="http://schemas.microsoft.com/office/powerpoint/2010/main" val="226637678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b="1" dirty="0" err="1"/>
              <a:t>hgroup</a:t>
            </a:r>
            <a:r>
              <a:rPr lang="en-US" dirty="0"/>
              <a:t> element represents the heading of a </a:t>
            </a:r>
            <a:r>
              <a:rPr lang="en-US" dirty="0" smtClean="0"/>
              <a:t>section</a:t>
            </a:r>
          </a:p>
          <a:p>
            <a:endParaRPr lang="en-US" dirty="0" smtClean="0"/>
          </a:p>
          <a:p>
            <a:r>
              <a:rPr lang="en-US" dirty="0" smtClean="0"/>
              <a:t>Used </a:t>
            </a:r>
            <a:r>
              <a:rPr lang="en-US" dirty="0"/>
              <a:t>to group a set of </a:t>
            </a:r>
            <a:r>
              <a:rPr lang="en-US" b="1" dirty="0"/>
              <a:t>h1</a:t>
            </a:r>
            <a:r>
              <a:rPr lang="en-US" dirty="0"/>
              <a:t>–</a:t>
            </a:r>
            <a:r>
              <a:rPr lang="en-US" b="1" dirty="0"/>
              <a:t>h6</a:t>
            </a:r>
            <a:r>
              <a:rPr lang="en-US" dirty="0"/>
              <a:t> elements when the heading has multiple </a:t>
            </a:r>
            <a:r>
              <a:rPr lang="en-US" dirty="0" smtClean="0"/>
              <a:t>levels</a:t>
            </a:r>
            <a:endParaRPr lang="en-US" dirty="0"/>
          </a:p>
          <a:p>
            <a:pPr lvl="1"/>
            <a:r>
              <a:rPr lang="en-US" dirty="0"/>
              <a:t>S</a:t>
            </a:r>
            <a:r>
              <a:rPr lang="en-US" dirty="0" smtClean="0"/>
              <a:t>uch </a:t>
            </a:r>
            <a:r>
              <a:rPr lang="en-US" dirty="0"/>
              <a:t>as subheadings, alternative titles, or </a:t>
            </a:r>
            <a:r>
              <a:rPr lang="en-US" dirty="0" smtClean="0"/>
              <a:t>taglines</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Hgroup</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71442006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Example:</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Hgroup</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23528" y="2569468"/>
            <a:ext cx="8568952" cy="194421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err="1">
                <a:solidFill>
                  <a:srgbClr val="3366FF"/>
                </a:solidFill>
                <a:latin typeface="Courier New"/>
                <a:cs typeface="Courier New"/>
              </a:rPr>
              <a:t>hgroup</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h1</a:t>
            </a:r>
            <a:r>
              <a:rPr lang="nl-NL" b="1" dirty="0" smtClean="0">
                <a:latin typeface="Courier New"/>
                <a:cs typeface="Courier New"/>
              </a:rPr>
              <a:t>&gt;HTML5&lt;</a:t>
            </a:r>
            <a:r>
              <a:rPr lang="nl-NL" b="1" dirty="0">
                <a:latin typeface="Courier New"/>
                <a:cs typeface="Courier New"/>
              </a:rPr>
              <a:t>/</a:t>
            </a:r>
            <a:r>
              <a:rPr lang="nl-NL" b="1" dirty="0">
                <a:solidFill>
                  <a:srgbClr val="3366FF"/>
                </a:solidFill>
                <a:latin typeface="Courier New"/>
                <a:cs typeface="Courier New"/>
              </a:rPr>
              <a:t>h1</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h2</a:t>
            </a:r>
            <a:r>
              <a:rPr lang="nl-NL" b="1" dirty="0" smtClean="0">
                <a:latin typeface="Courier New"/>
                <a:cs typeface="Courier New"/>
              </a:rPr>
              <a:t>&gt;Or: How </a:t>
            </a:r>
            <a:r>
              <a:rPr lang="nl-NL" b="1" dirty="0" err="1" smtClean="0">
                <a:latin typeface="Courier New"/>
                <a:cs typeface="Courier New"/>
              </a:rPr>
              <a:t>to</a:t>
            </a:r>
            <a:r>
              <a:rPr lang="nl-NL" b="1" dirty="0" smtClean="0">
                <a:latin typeface="Courier New"/>
                <a:cs typeface="Courier New"/>
              </a:rPr>
              <a:t> design modern Web </a:t>
            </a:r>
            <a:r>
              <a:rPr lang="nl-NL" b="1" dirty="0">
                <a:latin typeface="Courier New"/>
                <a:cs typeface="Courier New"/>
              </a:rPr>
              <a:t>A</a:t>
            </a:r>
            <a:r>
              <a:rPr lang="nl-NL" b="1" dirty="0" smtClean="0">
                <a:latin typeface="Courier New"/>
                <a:cs typeface="Courier New"/>
              </a:rPr>
              <a:t>pplications&lt;</a:t>
            </a:r>
            <a:r>
              <a:rPr lang="nl-NL" b="1" dirty="0">
                <a:latin typeface="Courier New"/>
                <a:cs typeface="Courier New"/>
              </a:rPr>
              <a:t>/</a:t>
            </a:r>
            <a:r>
              <a:rPr lang="nl-NL" b="1" dirty="0">
                <a:solidFill>
                  <a:srgbClr val="3366FF"/>
                </a:solidFill>
                <a:latin typeface="Courier New"/>
                <a:cs typeface="Courier New"/>
              </a:rPr>
              <a:t>h2</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a:latin typeface="Courier New"/>
                <a:cs typeface="Courier New"/>
              </a:rPr>
              <a:t>/</a:t>
            </a:r>
            <a:r>
              <a:rPr lang="nl-NL" b="1" dirty="0" err="1">
                <a:solidFill>
                  <a:srgbClr val="3366FF"/>
                </a:solidFill>
                <a:latin typeface="Courier New"/>
                <a:cs typeface="Courier New"/>
              </a:rPr>
              <a:t>hgroup</a:t>
            </a:r>
            <a:r>
              <a:rPr lang="nl-NL" b="1" dirty="0">
                <a:latin typeface="Courier New"/>
                <a:cs typeface="Courier New"/>
              </a:rPr>
              <a:t>&gt;</a:t>
            </a:r>
          </a:p>
        </p:txBody>
      </p:sp>
    </p:spTree>
    <p:extLst>
      <p:ext uri="{BB962C8B-B14F-4D97-AF65-F5344CB8AC3E}">
        <p14:creationId xmlns:p14="http://schemas.microsoft.com/office/powerpoint/2010/main" val="159478201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The </a:t>
            </a:r>
            <a:r>
              <a:rPr lang="en-US" b="1" dirty="0"/>
              <a:t>h1</a:t>
            </a:r>
            <a:r>
              <a:rPr lang="en-US" dirty="0"/>
              <a:t>–</a:t>
            </a:r>
            <a:r>
              <a:rPr lang="en-US" b="1" dirty="0"/>
              <a:t>h6</a:t>
            </a:r>
            <a:r>
              <a:rPr lang="en-US" dirty="0"/>
              <a:t> elements and the </a:t>
            </a:r>
            <a:r>
              <a:rPr lang="en-US" b="1" dirty="0" err="1"/>
              <a:t>hgroup</a:t>
            </a:r>
            <a:r>
              <a:rPr lang="en-US" dirty="0"/>
              <a:t> element are </a:t>
            </a:r>
            <a:r>
              <a:rPr lang="en-US" dirty="0" smtClean="0"/>
              <a:t>headings</a:t>
            </a:r>
          </a:p>
          <a:p>
            <a:endParaRPr lang="en-US" dirty="0" smtClean="0"/>
          </a:p>
          <a:p>
            <a:r>
              <a:rPr lang="en-US" dirty="0" smtClean="0"/>
              <a:t>The first in a section </a:t>
            </a:r>
            <a:r>
              <a:rPr lang="en-US" dirty="0"/>
              <a:t>represents the heading for that </a:t>
            </a:r>
            <a:r>
              <a:rPr lang="en-US" dirty="0" smtClean="0"/>
              <a:t>section</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latin typeface="+mj-lt"/>
                <a:cs typeface="ＭＳ Ｐゴシック" charset="0"/>
              </a:rPr>
              <a:t>Headings and sections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61151408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Subsequent headings</a:t>
            </a:r>
          </a:p>
          <a:p>
            <a:pPr lvl="1"/>
            <a:endParaRPr lang="en-US" dirty="0" smtClean="0"/>
          </a:p>
          <a:p>
            <a:pPr lvl="1"/>
            <a:r>
              <a:rPr lang="en-US" dirty="0" smtClean="0"/>
              <a:t>of </a:t>
            </a:r>
            <a:r>
              <a:rPr lang="en-US" dirty="0"/>
              <a:t>equal or higher </a:t>
            </a:r>
            <a:r>
              <a:rPr lang="en-US" dirty="0" smtClean="0"/>
              <a:t>rank: </a:t>
            </a:r>
          </a:p>
          <a:p>
            <a:pPr lvl="2"/>
            <a:r>
              <a:rPr lang="en-US" dirty="0" smtClean="0"/>
              <a:t>start </a:t>
            </a:r>
            <a:r>
              <a:rPr lang="en-US" dirty="0"/>
              <a:t>new (implied) </a:t>
            </a:r>
            <a:r>
              <a:rPr lang="en-US" dirty="0" smtClean="0"/>
              <a:t>sections</a:t>
            </a:r>
          </a:p>
          <a:p>
            <a:pPr lvl="1"/>
            <a:endParaRPr lang="en-US" dirty="0" smtClean="0"/>
          </a:p>
          <a:p>
            <a:pPr lvl="1"/>
            <a:r>
              <a:rPr lang="en-US" dirty="0" smtClean="0"/>
              <a:t>of </a:t>
            </a:r>
            <a:r>
              <a:rPr lang="en-US" dirty="0"/>
              <a:t>lower </a:t>
            </a:r>
            <a:r>
              <a:rPr lang="en-US" dirty="0" smtClean="0"/>
              <a:t>rank: </a:t>
            </a:r>
          </a:p>
          <a:p>
            <a:pPr lvl="2"/>
            <a:r>
              <a:rPr lang="en-US" dirty="0" smtClean="0"/>
              <a:t>start </a:t>
            </a:r>
            <a:r>
              <a:rPr lang="en-US" dirty="0"/>
              <a:t>implied subsections that are part of the </a:t>
            </a:r>
            <a:r>
              <a:rPr lang="en-US" dirty="0" smtClean="0"/>
              <a:t>latter</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latin typeface="+mj-lt"/>
                <a:cs typeface="ＭＳ Ｐゴシック" charset="0"/>
              </a:rPr>
              <a:t>Headings and sections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59149586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en-US" dirty="0" smtClean="0"/>
              <a:t>By completing this course, you will be able to:</a:t>
            </a:r>
          </a:p>
          <a:p>
            <a:pPr lvl="1"/>
            <a:r>
              <a:rPr lang="en-US" dirty="0" smtClean="0"/>
              <a:t>Use new semantic markups</a:t>
            </a:r>
          </a:p>
          <a:p>
            <a:pPr lvl="1"/>
            <a:r>
              <a:rPr lang="en-US" dirty="0" smtClean="0"/>
              <a:t>Validate form fields without JavaScript</a:t>
            </a:r>
          </a:p>
          <a:p>
            <a:pPr lvl="1"/>
            <a:r>
              <a:rPr lang="en-US" dirty="0" smtClean="0"/>
              <a:t>Use new form input types</a:t>
            </a:r>
          </a:p>
          <a:p>
            <a:pPr lvl="1"/>
            <a:r>
              <a:rPr lang="en-US" dirty="0" smtClean="0"/>
              <a:t>Play media resources without plugins</a:t>
            </a:r>
          </a:p>
          <a:p>
            <a:pPr lvl="1"/>
            <a:r>
              <a:rPr lang="en-US" dirty="0" smtClean="0"/>
              <a:t>Make accessible widgets thanks to ARIA</a:t>
            </a:r>
          </a:p>
          <a:p>
            <a:pPr lvl="1"/>
            <a:r>
              <a:rPr lang="en-US" dirty="0"/>
              <a:t>S</a:t>
            </a:r>
            <a:r>
              <a:rPr lang="en-US" dirty="0" smtClean="0"/>
              <a:t>tructure your data markup with </a:t>
            </a:r>
            <a:r>
              <a:rPr lang="en-US" dirty="0" err="1" smtClean="0"/>
              <a:t>Microdatas</a:t>
            </a:r>
            <a:endParaRPr lang="en-US" dirty="0" smtClean="0"/>
          </a:p>
        </p:txBody>
      </p:sp>
      <p:pic>
        <p:nvPicPr>
          <p:cNvPr id="5" name="Image 4"/>
          <p:cNvPicPr>
            <a:picLocks noChangeAspect="1"/>
          </p:cNvPicPr>
          <p:nvPr/>
        </p:nvPicPr>
        <p:blipFill>
          <a:blip r:embed="rId2" cstate="print"/>
          <a:srcRect/>
          <a:stretch>
            <a:fillRect/>
          </a:stretch>
        </p:blipFill>
        <p:spPr bwMode="auto">
          <a:xfrm>
            <a:off x="17463" y="49213"/>
            <a:ext cx="617537" cy="552450"/>
          </a:xfrm>
          <a:prstGeom prst="rect">
            <a:avLst/>
          </a:prstGeom>
          <a:noFill/>
          <a:ln w="9525">
            <a:noFill/>
            <a:miter lim="800000"/>
            <a:headEnd/>
            <a:tailEnd/>
          </a:ln>
        </p:spPr>
      </p:pic>
      <p:sp>
        <p:nvSpPr>
          <p:cNvPr id="7"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smtClean="0">
                <a:ln>
                  <a:noFill/>
                </a:ln>
                <a:solidFill>
                  <a:schemeClr val="tx1"/>
                </a:solidFill>
                <a:effectLst/>
                <a:uLnTx/>
                <a:uFillTx/>
                <a:latin typeface="+mj-lt"/>
                <a:ea typeface="ＭＳ Ｐゴシック" pitchFamily="34" charset="-128"/>
                <a:cs typeface="ＭＳ Ｐゴシック" charset="0"/>
              </a:rPr>
              <a:t>Course objectives</a:t>
            </a:r>
          </a:p>
        </p:txBody>
      </p:sp>
      <p:sp>
        <p:nvSpPr>
          <p:cNvPr id="9"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HTML5 - New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p:cNvGrpSpPr/>
          <p:nvPr/>
        </p:nvGrpSpPr>
        <p:grpSpPr>
          <a:xfrm>
            <a:off x="107504" y="985292"/>
            <a:ext cx="8928992" cy="4248471"/>
            <a:chOff x="107504" y="985292"/>
            <a:chExt cx="8928992" cy="4248471"/>
          </a:xfrm>
        </p:grpSpPr>
        <p:sp>
          <p:nvSpPr>
            <p:cNvPr id="10" name="Rectangle à coins arrondis 4"/>
            <p:cNvSpPr/>
            <p:nvPr/>
          </p:nvSpPr>
          <p:spPr>
            <a:xfrm>
              <a:off x="107504" y="985292"/>
              <a:ext cx="8928992" cy="424792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body</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smtClean="0">
                  <a:solidFill>
                    <a:srgbClr val="3366FF"/>
                  </a:solidFill>
                  <a:latin typeface="Courier New"/>
                  <a:cs typeface="Courier New"/>
                </a:rPr>
                <a:t>h1</a:t>
              </a:r>
              <a:r>
                <a:rPr lang="nl-NL" b="1" dirty="0" smtClean="0">
                  <a:latin typeface="Courier New"/>
                  <a:cs typeface="Courier New"/>
                </a:rPr>
                <a:t>&gt;HTML5&lt;/</a:t>
              </a:r>
              <a:r>
                <a:rPr lang="nl-NL" b="1" dirty="0">
                  <a:solidFill>
                    <a:srgbClr val="3366FF"/>
                  </a:solidFill>
                  <a:latin typeface="Courier New"/>
                  <a:cs typeface="Courier New"/>
                </a:rPr>
                <a:t>h1</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h2</a:t>
              </a:r>
              <a:r>
                <a:rPr lang="nl-NL" b="1" dirty="0" smtClean="0">
                  <a:latin typeface="Courier New"/>
                  <a:cs typeface="Courier New"/>
                </a:rPr>
                <a:t>&gt;Offline </a:t>
              </a:r>
              <a:r>
                <a:rPr lang="nl-NL" b="1" dirty="0" err="1" smtClean="0">
                  <a:latin typeface="Courier New"/>
                  <a:cs typeface="Courier New"/>
                </a:rPr>
                <a:t>Webapps</a:t>
              </a:r>
              <a:r>
                <a:rPr lang="nl-NL" b="1" dirty="0" smtClean="0">
                  <a:latin typeface="Courier New"/>
                  <a:cs typeface="Courier New"/>
                </a:rPr>
                <a:t>&lt;/</a:t>
              </a:r>
              <a:r>
                <a:rPr lang="nl-NL" b="1" dirty="0">
                  <a:solidFill>
                    <a:srgbClr val="3366FF"/>
                  </a:solidFill>
                  <a:latin typeface="Courier New"/>
                  <a:cs typeface="Courier New"/>
                </a:rPr>
                <a:t>h2</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h3</a:t>
              </a:r>
              <a:r>
                <a:rPr lang="nl-NL" b="1" dirty="0" smtClean="0">
                  <a:latin typeface="Courier New"/>
                  <a:cs typeface="Courier New"/>
                </a:rPr>
                <a:t>&gt;</a:t>
              </a:r>
              <a:r>
                <a:rPr lang="nl-NL" b="1" dirty="0" err="1" smtClean="0">
                  <a:latin typeface="Courier New"/>
                  <a:cs typeface="Courier New"/>
                </a:rPr>
                <a:t>LocalStorage</a:t>
              </a:r>
              <a:r>
                <a:rPr lang="nl-NL" b="1" dirty="0" smtClean="0">
                  <a:latin typeface="Courier New"/>
                  <a:cs typeface="Courier New"/>
                </a:rPr>
                <a:t>&lt;/</a:t>
              </a:r>
              <a:r>
                <a:rPr lang="nl-NL" b="1" dirty="0">
                  <a:solidFill>
                    <a:srgbClr val="3366FF"/>
                  </a:solidFill>
                  <a:latin typeface="Courier New"/>
                  <a:cs typeface="Courier New"/>
                </a:rPr>
                <a:t>h3</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a:t>
              </a:r>
              <a:r>
                <a:rPr lang="nl-NL" b="1" dirty="0">
                  <a:latin typeface="Courier New"/>
                  <a:cs typeface="Courier New"/>
                </a:rPr>
                <a:t>&lt;</a:t>
              </a:r>
              <a:r>
                <a:rPr lang="nl-NL" b="1" dirty="0">
                  <a:solidFill>
                    <a:srgbClr val="3366FF"/>
                  </a:solidFill>
                  <a:latin typeface="Courier New"/>
                  <a:cs typeface="Courier New"/>
                </a:rPr>
                <a:t>h2</a:t>
              </a:r>
              <a:r>
                <a:rPr lang="nl-NL" b="1" dirty="0">
                  <a:latin typeface="Courier New"/>
                  <a:cs typeface="Courier New"/>
                </a:rPr>
                <a:t>&gt;New </a:t>
              </a:r>
              <a:r>
                <a:rPr lang="nl-NL" b="1" dirty="0" err="1">
                  <a:latin typeface="Courier New"/>
                  <a:cs typeface="Courier New"/>
                </a:rPr>
                <a:t>Markups</a:t>
              </a:r>
              <a:r>
                <a:rPr lang="nl-NL" b="1" dirty="0">
                  <a:latin typeface="Courier New"/>
                  <a:cs typeface="Courier New"/>
                </a:rPr>
                <a:t>&lt;/</a:t>
              </a:r>
              <a:r>
                <a:rPr lang="nl-NL" b="1" dirty="0">
                  <a:solidFill>
                    <a:srgbClr val="3366FF"/>
                  </a:solidFill>
                  <a:latin typeface="Courier New"/>
                  <a:cs typeface="Courier New"/>
                </a:rPr>
                <a:t>h2</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body</a:t>
              </a:r>
              <a:r>
                <a:rPr lang="nl-NL" b="1" dirty="0" smtClean="0">
                  <a:latin typeface="Courier New"/>
                  <a:cs typeface="Courier New"/>
                </a:rPr>
                <a:t>&gt;</a:t>
              </a:r>
              <a:endParaRPr lang="nl-NL" b="1" dirty="0">
                <a:latin typeface="Courier New"/>
                <a:cs typeface="Courier New"/>
              </a:endParaRPr>
            </a:p>
          </p:txBody>
        </p:sp>
        <p:cxnSp>
          <p:nvCxnSpPr>
            <p:cNvPr id="11" name="Connecteur droit 10"/>
            <p:cNvCxnSpPr>
              <a:stCxn id="10" idx="0"/>
            </p:cNvCxnSpPr>
            <p:nvPr/>
          </p:nvCxnSpPr>
          <p:spPr>
            <a:xfrm>
              <a:off x="4572000" y="985292"/>
              <a:ext cx="0" cy="4248471"/>
            </a:xfrm>
            <a:prstGeom prst="line">
              <a:avLst/>
            </a:prstGeom>
          </p:spPr>
          <p:style>
            <a:lnRef idx="2">
              <a:schemeClr val="dk1"/>
            </a:lnRef>
            <a:fillRef idx="0">
              <a:schemeClr val="dk1"/>
            </a:fillRef>
            <a:effectRef idx="1">
              <a:schemeClr val="dk1"/>
            </a:effectRef>
            <a:fontRef idx="minor">
              <a:schemeClr val="tx1"/>
            </a:fontRef>
          </p:style>
        </p:cxnSp>
      </p:gr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9"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latin typeface="+mj-lt"/>
                <a:cs typeface="ＭＳ Ｐゴシック" charset="0"/>
              </a:rPr>
              <a:t>Semantically equivalent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13" name="ZoneTexte 12"/>
          <p:cNvSpPr txBox="1"/>
          <p:nvPr/>
        </p:nvSpPr>
        <p:spPr>
          <a:xfrm>
            <a:off x="4572000" y="1129308"/>
            <a:ext cx="4464496" cy="4302716"/>
          </a:xfrm>
          <a:prstGeom prst="rect">
            <a:avLst/>
          </a:prstGeom>
          <a:noFill/>
        </p:spPr>
        <p:txBody>
          <a:bodyPr wrap="square" rtlCol="0">
            <a:spAutoFit/>
          </a:bodyP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body</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h1</a:t>
            </a:r>
            <a:r>
              <a:rPr lang="nl-NL" b="1" dirty="0">
                <a:latin typeface="Courier New"/>
                <a:cs typeface="Courier New"/>
              </a:rPr>
              <a:t>&gt;HTML5&lt;/</a:t>
            </a:r>
            <a:r>
              <a:rPr lang="nl-NL" b="1" dirty="0">
                <a:solidFill>
                  <a:srgbClr val="3366FF"/>
                </a:solidFill>
                <a:latin typeface="Courier New"/>
                <a:cs typeface="Courier New"/>
              </a:rPr>
              <a:t>h1</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section</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h1</a:t>
            </a:r>
            <a:r>
              <a:rPr lang="nl-NL" b="1" dirty="0">
                <a:latin typeface="Courier New"/>
                <a:cs typeface="Courier New"/>
              </a:rPr>
              <a:t>&gt;Offline </a:t>
            </a:r>
            <a:r>
              <a:rPr lang="nl-NL" b="1" dirty="0" err="1">
                <a:latin typeface="Courier New"/>
                <a:cs typeface="Courier New"/>
              </a:rPr>
              <a:t>Webapps</a:t>
            </a:r>
            <a:r>
              <a:rPr lang="nl-NL" b="1" dirty="0">
                <a:latin typeface="Courier New"/>
                <a:cs typeface="Courier New"/>
              </a:rPr>
              <a:t>&lt;/</a:t>
            </a:r>
            <a:r>
              <a:rPr lang="nl-NL" b="1" dirty="0">
                <a:solidFill>
                  <a:srgbClr val="3366FF"/>
                </a:solidFill>
                <a:latin typeface="Courier New"/>
                <a:cs typeface="Courier New"/>
              </a:rPr>
              <a:t>h1</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section</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h1</a:t>
            </a:r>
            <a:r>
              <a:rPr lang="nl-NL" b="1" dirty="0">
                <a:latin typeface="Courier New"/>
                <a:cs typeface="Courier New"/>
              </a:rPr>
              <a:t>&gt;</a:t>
            </a:r>
            <a:r>
              <a:rPr lang="nl-NL" b="1" dirty="0" err="1">
                <a:latin typeface="Courier New"/>
                <a:cs typeface="Courier New"/>
              </a:rPr>
              <a:t>LocalStorage</a:t>
            </a:r>
            <a:r>
              <a:rPr lang="nl-NL" b="1" dirty="0">
                <a:latin typeface="Courier New"/>
                <a:cs typeface="Courier New"/>
              </a:rPr>
              <a:t>&lt;/</a:t>
            </a:r>
            <a:r>
              <a:rPr lang="nl-NL" b="1" dirty="0">
                <a:solidFill>
                  <a:srgbClr val="3366FF"/>
                </a:solidFill>
                <a:latin typeface="Courier New"/>
                <a:cs typeface="Courier New"/>
              </a:rPr>
              <a:t>h1</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section</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section</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section</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h1</a:t>
            </a:r>
            <a:r>
              <a:rPr lang="nl-NL" b="1" dirty="0">
                <a:latin typeface="Courier New"/>
                <a:cs typeface="Courier New"/>
              </a:rPr>
              <a:t>&gt;New </a:t>
            </a:r>
            <a:r>
              <a:rPr lang="nl-NL" b="1" dirty="0" err="1">
                <a:latin typeface="Courier New"/>
                <a:cs typeface="Courier New"/>
              </a:rPr>
              <a:t>Markups</a:t>
            </a:r>
            <a:r>
              <a:rPr lang="nl-NL" b="1" dirty="0">
                <a:latin typeface="Courier New"/>
                <a:cs typeface="Courier New"/>
              </a:rPr>
              <a:t>&lt;/</a:t>
            </a:r>
            <a:r>
              <a:rPr lang="nl-NL" b="1" dirty="0">
                <a:solidFill>
                  <a:srgbClr val="3366FF"/>
                </a:solidFill>
                <a:latin typeface="Courier New"/>
                <a:cs typeface="Courier New"/>
              </a:rPr>
              <a:t>h1</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section</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body</a:t>
            </a:r>
            <a:r>
              <a:rPr lang="nl-NL" b="1" dirty="0">
                <a:latin typeface="Courier New"/>
                <a:cs typeface="Courier New"/>
              </a:rPr>
              <a:t>&gt;</a:t>
            </a:r>
          </a:p>
          <a:p>
            <a:endParaRPr lang="fr-FR" dirty="0"/>
          </a:p>
        </p:txBody>
      </p:sp>
    </p:spTree>
    <p:extLst>
      <p:ext uri="{BB962C8B-B14F-4D97-AF65-F5344CB8AC3E}">
        <p14:creationId xmlns:p14="http://schemas.microsoft.com/office/powerpoint/2010/main" val="26301543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2057606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WEB forms</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a:t>HTML5 - New markups</a:t>
            </a: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ackgroundRemoval t="0" b="100000" l="0" r="100000">
                        <a14:foregroundMark x1="58250" y1="89000" x2="72750" y2="86333"/>
                        <a14:foregroundMark x1="51500" y1="50667" x2="39500" y2="70667"/>
                        <a14:foregroundMark x1="30000" y1="59333" x2="34750" y2="60000"/>
                        <a14:foregroundMark x1="29250" y1="59333" x2="29250" y2="59333"/>
                        <a14:foregroundMark x1="55500" y1="39667" x2="59000" y2="40000"/>
                        <a14:foregroundMark x1="82250" y1="12000" x2="89000" y2="23333"/>
                        <a14:foregroundMark x1="18750" y1="39000" x2="46250" y2="44000"/>
                        <a14:foregroundMark x1="38000" y1="28667" x2="38000" y2="28667"/>
                        <a14:foregroundMark x1="33250" y1="26667" x2="8750" y2="23667"/>
                        <a14:foregroundMark x1="16500" y1="4333" x2="4750" y2="17667"/>
                        <a14:foregroundMark x1="16500" y1="2000" x2="16500" y2="2000"/>
                        <a14:foregroundMark x1="17250" y1="40000" x2="17250" y2="40000"/>
                        <a14:foregroundMark x1="26250" y1="15333" x2="26250" y2="15333"/>
                        <a14:foregroundMark x1="51000" y1="47000" x2="54500" y2="41000"/>
                        <a14:backgroundMark x1="5750" y1="36000" x2="29250" y2="94000"/>
                        <a14:backgroundMark x1="10250" y1="93667" x2="87250" y2="58000"/>
                        <a14:backgroundMark x1="97500" y1="36667" x2="66000" y2="48667"/>
                        <a14:backgroundMark x1="60750" y1="51000" x2="99750" y2="84333"/>
                        <a14:backgroundMark x1="77500" y1="96667" x2="95750" y2="73333"/>
                        <a14:backgroundMark x1="73750" y1="68333" x2="98000" y2="97000"/>
                        <a14:backgroundMark x1="91500" y1="92000" x2="66250" y2="99667"/>
                        <a14:backgroundMark x1="3250" y1="82667" x2="59750" y2="68000"/>
                        <a14:backgroundMark x1="2000" y1="30667" x2="10500" y2="34667"/>
                        <a14:backgroundMark x1="15000" y1="43000" x2="52250" y2="97667"/>
                        <a14:backgroundMark x1="54000" y1="96000" x2="54000" y2="96000"/>
                        <a14:backgroundMark x1="4250" y1="93000" x2="50250" y2="97000"/>
                        <a14:backgroundMark x1="65500" y1="96667" x2="62500" y2="99000"/>
                        <a14:backgroundMark x1="27000" y1="55333" x2="49500" y2="45667"/>
                        <a14:backgroundMark x1="2750" y1="42000" x2="29250" y2="31667"/>
                        <a14:backgroundMark x1="31750" y1="30667" x2="48000" y2="14333"/>
                        <a14:backgroundMark x1="49250" y1="43000" x2="63750" y2="333"/>
                        <a14:backgroundMark x1="71500" y1="6333" x2="54500" y2="35667"/>
                        <a14:backgroundMark x1="77500" y1="2000" x2="25000" y2="5333"/>
                        <a14:backgroundMark x1="1750" y1="16667" x2="8750" y2="39000"/>
                        <a14:backgroundMark x1="24250" y1="14000" x2="2500" y2="21333"/>
                        <a14:backgroundMark x1="21000" y1="3000" x2="53000" y2="32667"/>
                        <a14:backgroundMark x1="43000" y1="30333" x2="48750" y2="38000"/>
                        <a14:backgroundMark x1="3250" y1="5333" x2="9000" y2="4000"/>
                        <a14:backgroundMark x1="1250" y1="3000" x2="14000" y2="2000"/>
                        <a14:backgroundMark x1="54500" y1="50000" x2="64500" y2="43667"/>
                      </a14:backgroundRemoval>
                    </a14:imgEffect>
                  </a14:imgLayer>
                </a14:imgProps>
              </a:ext>
            </a:extLst>
          </a:blip>
          <a:srcRect l="1" r="15747"/>
          <a:stretch/>
        </p:blipFill>
        <p:spPr>
          <a:xfrm>
            <a:off x="5868144" y="2425452"/>
            <a:ext cx="3271573" cy="2913112"/>
          </a:xfrm>
          <a:prstGeom prst="rect">
            <a:avLst/>
          </a:prstGeom>
        </p:spPr>
      </p:pic>
    </p:spTree>
    <p:extLst>
      <p:ext uri="{BB962C8B-B14F-4D97-AF65-F5344CB8AC3E}">
        <p14:creationId xmlns:p14="http://schemas.microsoft.com/office/powerpoint/2010/main" val="1576717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HTML5 introduce an </a:t>
            </a:r>
            <a:r>
              <a:rPr lang="en-US" dirty="0"/>
              <a:t>update to the forms features found in </a:t>
            </a:r>
            <a:r>
              <a:rPr lang="en-US" dirty="0" smtClean="0"/>
              <a:t>HTML4</a:t>
            </a:r>
            <a:endParaRPr lang="en-US" dirty="0"/>
          </a:p>
          <a:p>
            <a:r>
              <a:rPr lang="en-US" dirty="0" smtClean="0"/>
              <a:t>Add support for common needs like</a:t>
            </a:r>
          </a:p>
          <a:p>
            <a:pPr lvl="1"/>
            <a:r>
              <a:rPr lang="en-US" dirty="0" smtClean="0"/>
              <a:t>Basic data typing</a:t>
            </a:r>
          </a:p>
          <a:p>
            <a:pPr lvl="1"/>
            <a:r>
              <a:rPr lang="en-US" dirty="0" smtClean="0"/>
              <a:t>Simpler validation on the client side</a:t>
            </a:r>
          </a:p>
          <a:p>
            <a:pPr lvl="1"/>
            <a:r>
              <a:rPr lang="en-US" dirty="0" smtClean="0"/>
              <a:t>XML submission</a:t>
            </a:r>
          </a:p>
          <a:p>
            <a:pPr lvl="1"/>
            <a:r>
              <a:rPr lang="en-US" dirty="0" smtClean="0"/>
              <a: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Presentation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77886345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Forms can be annotated </a:t>
            </a:r>
            <a:r>
              <a:rPr lang="en-US" dirty="0" smtClean="0"/>
              <a:t>to check </a:t>
            </a:r>
            <a:r>
              <a:rPr lang="en-US" dirty="0"/>
              <a:t>the user's input before the form is </a:t>
            </a:r>
            <a:r>
              <a:rPr lang="en-US" dirty="0" smtClean="0"/>
              <a:t>submitted</a:t>
            </a:r>
          </a:p>
          <a:p>
            <a:endParaRPr lang="en-US" dirty="0" smtClean="0"/>
          </a:p>
          <a:p>
            <a:r>
              <a:rPr lang="en-US" dirty="0" smtClean="0"/>
              <a:t>Allows </a:t>
            </a:r>
            <a:r>
              <a:rPr lang="en-US" dirty="0"/>
              <a:t>the user to avoid the wait </a:t>
            </a:r>
            <a:r>
              <a:rPr lang="en-US" dirty="0" smtClean="0"/>
              <a:t>of a validation by the server</a:t>
            </a:r>
          </a:p>
          <a:p>
            <a:endParaRPr lang="en-US" dirty="0"/>
          </a:p>
          <a:p>
            <a:r>
              <a:rPr lang="en-US" dirty="0" smtClean="0"/>
              <a:t>Before HTML5, we used JavaScript to do that</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Client-side validation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239452266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HTML5 introduce the </a:t>
            </a:r>
            <a:r>
              <a:rPr lang="en-US" i="1" dirty="0" smtClean="0"/>
              <a:t>required</a:t>
            </a:r>
            <a:r>
              <a:rPr lang="en-US" dirty="0" smtClean="0"/>
              <a:t> annotation</a:t>
            </a:r>
          </a:p>
          <a:p>
            <a:pPr lvl="1"/>
            <a:r>
              <a:rPr lang="en-US" dirty="0" smtClean="0"/>
              <a:t>With it, an input can’t be submitted until a value is given</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Client-side validation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23528" y="2785492"/>
            <a:ext cx="8568952" cy="194421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label</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	</a:t>
            </a:r>
            <a:r>
              <a:rPr lang="nl-NL" b="1" dirty="0" err="1" smtClean="0">
                <a:latin typeface="Courier New"/>
                <a:cs typeface="Courier New"/>
              </a:rPr>
              <a:t>Datetime</a:t>
            </a:r>
            <a:r>
              <a:rPr lang="nl-NL" b="1" dirty="0" smtClean="0">
                <a:latin typeface="Courier New"/>
                <a:cs typeface="Courier New"/>
              </a:rPr>
              <a:t>: </a:t>
            </a:r>
            <a:r>
              <a:rPr lang="nl-NL" b="1" dirty="0">
                <a:latin typeface="Courier New"/>
                <a:cs typeface="Courier New"/>
              </a:rPr>
              <a:t>&lt;</a:t>
            </a:r>
            <a:r>
              <a:rPr lang="nl-NL" b="1" dirty="0">
                <a:solidFill>
                  <a:srgbClr val="3366FF"/>
                </a:solidFill>
                <a:latin typeface="Courier New"/>
                <a:cs typeface="Courier New"/>
              </a:rPr>
              <a:t>input</a:t>
            </a:r>
            <a:r>
              <a:rPr lang="nl-NL" b="1" dirty="0">
                <a:latin typeface="Courier New"/>
                <a:cs typeface="Courier New"/>
              </a:rPr>
              <a:t> </a:t>
            </a:r>
            <a:r>
              <a:rPr lang="nl-NL" b="1" dirty="0" smtClean="0">
                <a:solidFill>
                  <a:srgbClr val="FF0000"/>
                </a:solidFill>
                <a:latin typeface="Courier New"/>
                <a:cs typeface="Courier New"/>
              </a:rPr>
              <a:t>type</a:t>
            </a:r>
            <a:r>
              <a:rPr lang="nl-NL" b="1" dirty="0" smtClean="0">
                <a:latin typeface="Courier New"/>
                <a:cs typeface="Courier New"/>
              </a:rPr>
              <a:t>="</a:t>
            </a:r>
            <a:r>
              <a:rPr lang="nl-NL" b="1" dirty="0" err="1" smtClean="0">
                <a:solidFill>
                  <a:srgbClr val="00CC00"/>
                </a:solidFill>
                <a:latin typeface="Courier New"/>
                <a:cs typeface="Courier New"/>
              </a:rPr>
              <a:t>datetime</a:t>
            </a:r>
            <a:r>
              <a:rPr lang="nl-NL" b="1" dirty="0" smtClean="0">
                <a:latin typeface="Courier New"/>
                <a:cs typeface="Courier New"/>
              </a:rPr>
              <a:t>" </a:t>
            </a:r>
            <a:r>
              <a:rPr lang="nl-NL" b="1" dirty="0" err="1" smtClean="0">
                <a:solidFill>
                  <a:srgbClr val="FF0000"/>
                </a:solidFill>
                <a:latin typeface="Courier New"/>
                <a:cs typeface="Courier New"/>
              </a:rPr>
              <a:t>required</a:t>
            </a:r>
            <a:r>
              <a:rPr lang="nl-NL" b="1" dirty="0" smtClean="0">
                <a:solidFill>
                  <a:srgbClr val="FF0000"/>
                </a:solidFill>
                <a:latin typeface="Courier New"/>
                <a:cs typeface="Courier New"/>
              </a:rPr>
              <a:t> </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latin typeface="Courier New"/>
                <a:cs typeface="Courier New"/>
              </a:rPr>
              <a:t>/</a:t>
            </a:r>
            <a:r>
              <a:rPr lang="nl-NL" b="1" dirty="0">
                <a:solidFill>
                  <a:srgbClr val="3366FF"/>
                </a:solidFill>
                <a:latin typeface="Courier New"/>
                <a:cs typeface="Courier New"/>
              </a:rPr>
              <a:t>label</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a:latin typeface="Courier New"/>
                <a:cs typeface="Courier New"/>
              </a:rPr>
              <a:t>/</a:t>
            </a:r>
            <a:r>
              <a:rPr lang="nl-NL" b="1" dirty="0">
                <a:solidFill>
                  <a:srgbClr val="3366FF"/>
                </a:solidFill>
                <a:latin typeface="Courier New"/>
                <a:cs typeface="Courier New"/>
              </a:rPr>
              <a:t>p</a:t>
            </a:r>
            <a:r>
              <a:rPr lang="nl-NL" b="1" dirty="0">
                <a:latin typeface="Courier New"/>
                <a:cs typeface="Courier New"/>
              </a:rPr>
              <a:t>&gt;</a:t>
            </a:r>
          </a:p>
        </p:txBody>
      </p:sp>
      <p:pic>
        <p:nvPicPr>
          <p:cNvPr id="2" name="Picture 1" descr="Screen Shot 2012-08-10 at 11.10.4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6709" y="4153644"/>
            <a:ext cx="2845731" cy="1117596"/>
          </a:xfrm>
          <a:prstGeom prst="rect">
            <a:avLst/>
          </a:prstGeom>
          <a:ln>
            <a:solidFill>
              <a:srgbClr val="000000"/>
            </a:solidFill>
          </a:ln>
        </p:spPr>
      </p:pic>
      <p:sp>
        <p:nvSpPr>
          <p:cNvPr id="9"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167309557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It is also possible to limit the length of the input, using the </a:t>
            </a:r>
            <a:r>
              <a:rPr lang="en-US" i="1" dirty="0" err="1"/>
              <a:t>maxlength</a:t>
            </a:r>
            <a:r>
              <a:rPr lang="en-US" dirty="0"/>
              <a:t> </a:t>
            </a:r>
            <a:r>
              <a:rPr lang="en-US" dirty="0" smtClean="0"/>
              <a:t>attribute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Client-side validation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23528" y="2929508"/>
            <a:ext cx="8568952" cy="194421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label</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	</a:t>
            </a:r>
            <a:r>
              <a:rPr lang="nl-NL" b="1" dirty="0" err="1" smtClean="0">
                <a:latin typeface="Courier New"/>
                <a:cs typeface="Courier New"/>
              </a:rPr>
              <a:t>Comments</a:t>
            </a:r>
            <a:r>
              <a:rPr lang="nl-NL" b="1" dirty="0" smtClean="0">
                <a:latin typeface="Courier New"/>
                <a:cs typeface="Courier New"/>
              </a:rPr>
              <a:t>: &lt;</a:t>
            </a:r>
            <a:r>
              <a:rPr lang="nl-NL" b="1" dirty="0" err="1" smtClean="0">
                <a:solidFill>
                  <a:srgbClr val="3366FF"/>
                </a:solidFill>
                <a:latin typeface="Courier New"/>
                <a:cs typeface="Courier New"/>
              </a:rPr>
              <a:t>textarea</a:t>
            </a:r>
            <a:r>
              <a:rPr lang="nl-NL" b="1" dirty="0" smtClean="0">
                <a:solidFill>
                  <a:srgbClr val="3366FF"/>
                </a:solidFill>
                <a:latin typeface="Courier New"/>
                <a:cs typeface="Courier New"/>
              </a:rPr>
              <a:t> </a:t>
            </a:r>
            <a:r>
              <a:rPr lang="nl-NL" b="1" dirty="0" smtClean="0">
                <a:solidFill>
                  <a:srgbClr val="FF0000"/>
                </a:solidFill>
                <a:latin typeface="Courier New"/>
                <a:cs typeface="Courier New"/>
              </a:rPr>
              <a:t>name</a:t>
            </a:r>
            <a:r>
              <a:rPr lang="nl-NL" b="1" dirty="0" smtClean="0">
                <a:latin typeface="Courier New"/>
                <a:cs typeface="Courier New"/>
              </a:rPr>
              <a:t>="</a:t>
            </a:r>
            <a:r>
              <a:rPr lang="nl-NL" b="1" dirty="0" err="1" smtClean="0">
                <a:solidFill>
                  <a:srgbClr val="00CC00"/>
                </a:solidFill>
                <a:latin typeface="Courier New"/>
                <a:cs typeface="Courier New"/>
              </a:rPr>
              <a:t>comments</a:t>
            </a:r>
            <a:r>
              <a:rPr lang="nl-NL" b="1" dirty="0" smtClean="0">
                <a:latin typeface="Courier New"/>
                <a:cs typeface="Courier New"/>
              </a:rPr>
              <a:t>" </a:t>
            </a:r>
            <a:r>
              <a:rPr lang="nl-NL" b="1" dirty="0" err="1" smtClean="0">
                <a:solidFill>
                  <a:srgbClr val="FF0000"/>
                </a:solidFill>
                <a:latin typeface="Courier New"/>
                <a:cs typeface="Courier New"/>
              </a:rPr>
              <a:t>maxlength</a:t>
            </a:r>
            <a:r>
              <a:rPr lang="nl-NL" b="1" dirty="0" smtClean="0">
                <a:solidFill>
                  <a:schemeClr val="tx1"/>
                </a:solidFill>
                <a:latin typeface="Courier New"/>
                <a:cs typeface="Courier New"/>
              </a:rPr>
              <a:t>="</a:t>
            </a:r>
            <a:r>
              <a:rPr lang="nl-NL" b="1" dirty="0">
                <a:solidFill>
                  <a:srgbClr val="00CC00"/>
                </a:solidFill>
                <a:latin typeface="Courier New"/>
                <a:cs typeface="Courier New"/>
              </a:rPr>
              <a:t>160</a:t>
            </a:r>
            <a:r>
              <a:rPr lang="nl-NL" b="1" dirty="0" smtClean="0">
                <a:solidFill>
                  <a:schemeClr val="tx1"/>
                </a:solidFill>
                <a:latin typeface="Courier New"/>
                <a:cs typeface="Courier New"/>
              </a:rPr>
              <a:t>"</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latin typeface="Courier New"/>
                <a:cs typeface="Courier New"/>
              </a:rPr>
              <a:t>/</a:t>
            </a:r>
            <a:r>
              <a:rPr lang="nl-NL" b="1" dirty="0">
                <a:solidFill>
                  <a:srgbClr val="3366FF"/>
                </a:solidFill>
                <a:latin typeface="Courier New"/>
                <a:cs typeface="Courier New"/>
              </a:rPr>
              <a:t>label</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a:latin typeface="Courier New"/>
                <a:cs typeface="Courier New"/>
              </a:rPr>
              <a:t>/</a:t>
            </a:r>
            <a:r>
              <a:rPr lang="nl-NL" b="1" dirty="0">
                <a:solidFill>
                  <a:srgbClr val="3366FF"/>
                </a:solidFill>
                <a:latin typeface="Courier New"/>
                <a:cs typeface="Courier New"/>
              </a:rPr>
              <a:t>p</a:t>
            </a:r>
            <a:r>
              <a:rPr lang="nl-NL" b="1" dirty="0">
                <a:latin typeface="Courier New"/>
                <a:cs typeface="Courier New"/>
              </a:rPr>
              <a:t>&gt;</a:t>
            </a:r>
          </a:p>
        </p:txBody>
      </p:sp>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80204340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i="1" dirty="0"/>
              <a:t>pattern</a:t>
            </a:r>
            <a:r>
              <a:rPr lang="en-US" dirty="0"/>
              <a:t> attribute allows you to specifies a </a:t>
            </a:r>
            <a:r>
              <a:rPr lang="en-US" dirty="0" err="1"/>
              <a:t>RegEx</a:t>
            </a:r>
            <a:r>
              <a:rPr lang="en-US" dirty="0"/>
              <a:t> that the control’s value has to </a:t>
            </a:r>
            <a:r>
              <a:rPr lang="en-US" dirty="0" smtClean="0"/>
              <a:t>match</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Client-side validation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23528" y="3073524"/>
            <a:ext cx="8568952" cy="158417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a:solidFill>
                  <a:srgbClr val="3366FF"/>
                </a:solidFill>
                <a:latin typeface="Courier New"/>
                <a:cs typeface="Courier New"/>
              </a:rPr>
              <a:t>label</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Course Code: &lt;</a:t>
            </a:r>
            <a:r>
              <a:rPr lang="nl-NL" b="1" dirty="0" smtClean="0">
                <a:solidFill>
                  <a:srgbClr val="3366FF"/>
                </a:solidFill>
                <a:latin typeface="Courier New"/>
                <a:cs typeface="Courier New"/>
              </a:rPr>
              <a:t>input </a:t>
            </a:r>
            <a:r>
              <a:rPr lang="nl-NL" b="1" dirty="0" smtClean="0">
                <a:solidFill>
                  <a:srgbClr val="FF0000"/>
                </a:solidFill>
                <a:latin typeface="Courier New"/>
                <a:cs typeface="Courier New"/>
              </a:rPr>
              <a:t>type</a:t>
            </a:r>
            <a:r>
              <a:rPr lang="nl-NL" b="1" dirty="0" smtClean="0">
                <a:latin typeface="Courier New"/>
                <a:cs typeface="Courier New"/>
              </a:rPr>
              <a:t>="</a:t>
            </a:r>
            <a:r>
              <a:rPr lang="nl-NL" b="1" dirty="0" err="1" smtClean="0">
                <a:solidFill>
                  <a:srgbClr val="00CC00"/>
                </a:solidFill>
                <a:latin typeface="Courier New"/>
                <a:cs typeface="Courier New"/>
              </a:rPr>
              <a:t>text</a:t>
            </a:r>
            <a:r>
              <a:rPr lang="nl-NL" b="1" dirty="0" smtClean="0">
                <a:latin typeface="Courier New"/>
                <a:cs typeface="Courier New"/>
              </a:rPr>
              <a:t>" </a:t>
            </a:r>
            <a:r>
              <a:rPr lang="nl-NL" b="1" dirty="0" err="1" smtClean="0">
                <a:solidFill>
                  <a:srgbClr val="FF0000"/>
                </a:solidFill>
                <a:latin typeface="Courier New"/>
                <a:cs typeface="Courier New"/>
              </a:rPr>
              <a:t>pattern</a:t>
            </a:r>
            <a:r>
              <a:rPr lang="nl-NL" b="1" dirty="0" smtClean="0">
                <a:solidFill>
                  <a:schemeClr val="tx1"/>
                </a:solidFill>
                <a:latin typeface="Courier New"/>
                <a:cs typeface="Courier New"/>
              </a:rPr>
              <a:t>="</a:t>
            </a:r>
            <a:r>
              <a:rPr lang="nl-NL" b="1" dirty="0" smtClean="0">
                <a:solidFill>
                  <a:srgbClr val="00CC00"/>
                </a:solidFill>
                <a:latin typeface="Courier New"/>
                <a:cs typeface="Courier New"/>
              </a:rPr>
              <a:t>[1-5][A-Z]{3}</a:t>
            </a:r>
            <a:r>
              <a:rPr lang="nl-NL" b="1" dirty="0" smtClean="0">
                <a:solidFill>
                  <a:schemeClr val="tx1"/>
                </a:solidFill>
                <a:latin typeface="Courier New"/>
                <a:cs typeface="Courier New"/>
              </a:rPr>
              <a:t>"</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a:solidFill>
                  <a:srgbClr val="3366FF"/>
                </a:solidFill>
                <a:latin typeface="Courier New"/>
                <a:cs typeface="Courier New"/>
              </a:rPr>
              <a:t>label</a:t>
            </a:r>
            <a:r>
              <a:rPr lang="nl-NL" b="1" dirty="0" smtClean="0">
                <a:latin typeface="Courier New"/>
                <a:cs typeface="Courier New"/>
              </a:rPr>
              <a:t>&gt;</a:t>
            </a:r>
          </a:p>
        </p:txBody>
      </p:sp>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7404822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i="1" dirty="0" smtClean="0"/>
              <a:t>min </a:t>
            </a:r>
            <a:r>
              <a:rPr lang="en-US" dirty="0" smtClean="0"/>
              <a:t>and</a:t>
            </a:r>
            <a:r>
              <a:rPr lang="en-US" i="1" dirty="0" smtClean="0"/>
              <a:t> max </a:t>
            </a:r>
            <a:r>
              <a:rPr lang="en-US" dirty="0" smtClean="0"/>
              <a:t>attributes indicate the allowed range of values for the element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Client-side validation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23528" y="2497460"/>
            <a:ext cx="8568952" cy="25202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err="1" smtClean="0">
                <a:latin typeface="Courier New"/>
                <a:cs typeface="Courier New"/>
              </a:rPr>
              <a:t>Birthday</a:t>
            </a:r>
            <a:r>
              <a:rPr lang="nl-NL" b="1" dirty="0" smtClean="0">
                <a:latin typeface="Courier New"/>
                <a:cs typeface="Courier New"/>
              </a:rPr>
              <a:t>: </a:t>
            </a:r>
            <a:r>
              <a:rPr lang="nl-NL" b="1" dirty="0">
                <a:latin typeface="Courier New"/>
                <a:cs typeface="Courier New"/>
              </a:rPr>
              <a:t>&lt;</a:t>
            </a:r>
            <a:r>
              <a:rPr lang="nl-NL" b="1" dirty="0">
                <a:solidFill>
                  <a:srgbClr val="3366FF"/>
                </a:solidFill>
                <a:latin typeface="Courier New"/>
                <a:cs typeface="Courier New"/>
              </a:rPr>
              <a:t>input </a:t>
            </a:r>
            <a:r>
              <a:rPr lang="nl-NL" b="1" dirty="0">
                <a:solidFill>
                  <a:srgbClr val="FF0000"/>
                </a:solidFill>
                <a:latin typeface="Courier New"/>
                <a:cs typeface="Courier New"/>
              </a:rPr>
              <a:t>type</a:t>
            </a:r>
            <a:r>
              <a:rPr lang="nl-NL" b="1" dirty="0" smtClean="0">
                <a:latin typeface="Courier New"/>
                <a:cs typeface="Courier New"/>
              </a:rPr>
              <a:t>="</a:t>
            </a:r>
            <a:r>
              <a:rPr lang="nl-NL" b="1" dirty="0" smtClean="0">
                <a:solidFill>
                  <a:srgbClr val="00CC00"/>
                </a:solidFill>
                <a:latin typeface="Courier New"/>
                <a:cs typeface="Courier New"/>
              </a:rPr>
              <a:t>date</a:t>
            </a:r>
            <a:r>
              <a:rPr lang="nl-NL" b="1" dirty="0" smtClean="0">
                <a:latin typeface="Courier New"/>
                <a:cs typeface="Courier New"/>
              </a:rPr>
              <a:t>" </a:t>
            </a:r>
            <a:r>
              <a:rPr lang="nl-NL" b="1" dirty="0">
                <a:solidFill>
                  <a:srgbClr val="FF0000"/>
                </a:solidFill>
                <a:latin typeface="Courier New"/>
                <a:cs typeface="Courier New"/>
              </a:rPr>
              <a:t>min</a:t>
            </a:r>
            <a:r>
              <a:rPr lang="nl-NL" b="1" dirty="0" smtClean="0">
                <a:solidFill>
                  <a:schemeClr val="tx1"/>
                </a:solidFill>
                <a:latin typeface="Courier New"/>
                <a:cs typeface="Courier New"/>
              </a:rPr>
              <a:t>="</a:t>
            </a:r>
            <a:r>
              <a:rPr lang="nl-NL" b="1" dirty="0">
                <a:solidFill>
                  <a:srgbClr val="00CC00"/>
                </a:solidFill>
                <a:latin typeface="Courier New"/>
                <a:cs typeface="Courier New"/>
              </a:rPr>
              <a:t>1900-12-31</a:t>
            </a:r>
            <a:r>
              <a:rPr lang="nl-NL" b="1" dirty="0" smtClean="0">
                <a:solidFill>
                  <a:schemeClr val="tx1"/>
                </a:solidFill>
                <a:latin typeface="Courier New"/>
                <a:cs typeface="Courier New"/>
              </a:rPr>
              <a:t>" </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endParaRPr lang="nl-NL" b="1" dirty="0" smtClean="0">
              <a:latin typeface="Courier New"/>
              <a:cs typeface="Courier New"/>
            </a:endParaRP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label</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a:t>
            </a:r>
            <a:r>
              <a:rPr lang="nl-NL" b="1" dirty="0" err="1" smtClean="0">
                <a:latin typeface="Courier New"/>
                <a:cs typeface="Courier New"/>
              </a:rPr>
              <a:t>Quantity</a:t>
            </a:r>
            <a:r>
              <a:rPr lang="nl-NL" b="1" dirty="0" smtClean="0">
                <a:latin typeface="Courier New"/>
                <a:cs typeface="Courier New"/>
              </a:rPr>
              <a:t>: &lt;</a:t>
            </a:r>
            <a:r>
              <a:rPr lang="nl-NL" b="1" dirty="0" smtClean="0">
                <a:solidFill>
                  <a:srgbClr val="3366FF"/>
                </a:solidFill>
                <a:latin typeface="Courier New"/>
                <a:cs typeface="Courier New"/>
              </a:rPr>
              <a:t>input </a:t>
            </a:r>
            <a:r>
              <a:rPr lang="nl-NL" b="1" dirty="0" smtClean="0">
                <a:solidFill>
                  <a:srgbClr val="FF0000"/>
                </a:solidFill>
                <a:latin typeface="Courier New"/>
                <a:cs typeface="Courier New"/>
              </a:rPr>
              <a:t>type</a:t>
            </a:r>
            <a:r>
              <a:rPr lang="nl-NL" b="1" dirty="0" smtClean="0">
                <a:latin typeface="Courier New"/>
                <a:cs typeface="Courier New"/>
              </a:rPr>
              <a:t>="</a:t>
            </a:r>
            <a:r>
              <a:rPr lang="nl-NL" b="1" dirty="0" err="1" smtClean="0">
                <a:solidFill>
                  <a:srgbClr val="00CC00"/>
                </a:solidFill>
                <a:latin typeface="Courier New"/>
                <a:cs typeface="Courier New"/>
              </a:rPr>
              <a:t>number</a:t>
            </a:r>
            <a:r>
              <a:rPr lang="nl-NL" b="1" dirty="0" smtClean="0">
                <a:latin typeface="Courier New"/>
                <a:cs typeface="Courier New"/>
              </a:rPr>
              <a:t>" </a:t>
            </a:r>
            <a:r>
              <a:rPr lang="nl-NL" b="1" dirty="0" smtClean="0">
                <a:solidFill>
                  <a:srgbClr val="FF0000"/>
                </a:solidFill>
                <a:latin typeface="Courier New"/>
                <a:cs typeface="Courier New"/>
              </a:rPr>
              <a:t>min</a:t>
            </a:r>
            <a:r>
              <a:rPr lang="nl-NL" b="1" dirty="0" smtClean="0">
                <a:solidFill>
                  <a:schemeClr val="tx1"/>
                </a:solidFill>
                <a:latin typeface="Courier New"/>
                <a:cs typeface="Courier New"/>
              </a:rPr>
              <a:t>="</a:t>
            </a:r>
            <a:r>
              <a:rPr lang="nl-NL" b="1" dirty="0" smtClean="0">
                <a:solidFill>
                  <a:srgbClr val="00CC00"/>
                </a:solidFill>
                <a:latin typeface="Courier New"/>
                <a:cs typeface="Courier New"/>
              </a:rPr>
              <a:t>1</a:t>
            </a:r>
            <a:r>
              <a:rPr lang="nl-NL" b="1" dirty="0" smtClean="0">
                <a:solidFill>
                  <a:schemeClr val="tx1"/>
                </a:solidFill>
                <a:latin typeface="Courier New"/>
                <a:cs typeface="Courier New"/>
              </a:rPr>
              <a:t>" </a:t>
            </a:r>
            <a:r>
              <a:rPr lang="nl-NL" b="1" dirty="0">
                <a:solidFill>
                  <a:srgbClr val="FF0000"/>
                </a:solidFill>
                <a:latin typeface="Courier New"/>
                <a:cs typeface="Courier New"/>
              </a:rPr>
              <a:t>max</a:t>
            </a:r>
            <a:r>
              <a:rPr lang="nl-NL" b="1" dirty="0" smtClean="0">
                <a:solidFill>
                  <a:schemeClr val="tx1"/>
                </a:solidFill>
                <a:latin typeface="Courier New"/>
                <a:cs typeface="Courier New"/>
              </a:rPr>
              <a:t>="</a:t>
            </a:r>
            <a:r>
              <a:rPr lang="nl-NL" b="1" dirty="0">
                <a:solidFill>
                  <a:srgbClr val="00CC00"/>
                </a:solidFill>
                <a:latin typeface="Courier New"/>
                <a:cs typeface="Courier New"/>
              </a:rPr>
              <a:t>20</a:t>
            </a:r>
            <a:r>
              <a:rPr lang="nl-NL" b="1" dirty="0" smtClean="0">
                <a:solidFill>
                  <a:schemeClr val="tx1"/>
                </a:solidFill>
                <a:latin typeface="Courier New"/>
                <a:cs typeface="Courier New"/>
              </a:rPr>
              <a:t>" </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label</a:t>
            </a:r>
            <a:r>
              <a:rPr lang="nl-NL" b="1" dirty="0" smtClean="0">
                <a:latin typeface="Courier New"/>
                <a:cs typeface="Courier New"/>
              </a:rPr>
              <a:t>&gt;</a:t>
            </a:r>
          </a:p>
        </p:txBody>
      </p:sp>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63779877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New input types are available :</a:t>
            </a:r>
          </a:p>
          <a:p>
            <a:endParaRPr lang="en-US" dirty="0"/>
          </a:p>
          <a:p>
            <a:endParaRPr lang="en-US" dirty="0" smtClean="0"/>
          </a:p>
          <a:p>
            <a:endParaRPr lang="en-US" dirty="0"/>
          </a:p>
          <a:p>
            <a:endParaRPr lang="en-US" dirty="0" smtClean="0"/>
          </a:p>
          <a:p>
            <a:pPr marL="0" indent="0">
              <a:buNone/>
            </a:pP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New input types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2"/>
          <p:cNvSpPr txBox="1">
            <a:spLocks/>
          </p:cNvSpPr>
          <p:nvPr/>
        </p:nvSpPr>
        <p:spPr bwMode="auto">
          <a:xfrm>
            <a:off x="467544" y="2137420"/>
            <a:ext cx="8435975" cy="2592287"/>
          </a:xfrm>
          <a:prstGeom prst="rect">
            <a:avLst/>
          </a:prstGeom>
          <a:noFill/>
          <a:ln w="9525">
            <a:noFill/>
            <a:miter lim="800000"/>
            <a:headEnd/>
            <a:tailEnd/>
          </a:ln>
        </p:spPr>
        <p:txBody>
          <a:bodyPr vert="horz" wrap="square" lIns="91440" tIns="45720" rIns="91440" bIns="45720" numCol="3"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smtClean="0"/>
              <a:t>search</a:t>
            </a:r>
          </a:p>
          <a:p>
            <a:pPr lvl="1"/>
            <a:r>
              <a:rPr lang="en-US" dirty="0" err="1" smtClean="0"/>
              <a:t>tel</a:t>
            </a:r>
            <a:endParaRPr lang="en-US" dirty="0" smtClean="0"/>
          </a:p>
          <a:p>
            <a:pPr lvl="1"/>
            <a:r>
              <a:rPr lang="en-US" dirty="0" err="1" smtClean="0"/>
              <a:t>url</a:t>
            </a:r>
            <a:endParaRPr lang="en-US" dirty="0" smtClean="0"/>
          </a:p>
          <a:p>
            <a:pPr lvl="1"/>
            <a:r>
              <a:rPr lang="en-US" dirty="0"/>
              <a:t>e</a:t>
            </a:r>
            <a:r>
              <a:rPr lang="en-US" dirty="0" smtClean="0"/>
              <a:t>mail</a:t>
            </a:r>
          </a:p>
          <a:p>
            <a:pPr lvl="1"/>
            <a:r>
              <a:rPr lang="en-US" dirty="0" err="1"/>
              <a:t>d</a:t>
            </a:r>
            <a:r>
              <a:rPr lang="en-US" dirty="0" err="1" smtClean="0"/>
              <a:t>atetime</a:t>
            </a:r>
            <a:endParaRPr lang="en-US" dirty="0" smtClean="0"/>
          </a:p>
          <a:p>
            <a:pPr lvl="1"/>
            <a:r>
              <a:rPr lang="en-US" dirty="0"/>
              <a:t>d</a:t>
            </a:r>
            <a:r>
              <a:rPr lang="en-US" dirty="0" smtClean="0"/>
              <a:t>ate</a:t>
            </a:r>
          </a:p>
          <a:p>
            <a:pPr lvl="1"/>
            <a:r>
              <a:rPr lang="en-US" dirty="0"/>
              <a:t>m</a:t>
            </a:r>
            <a:r>
              <a:rPr lang="en-US" dirty="0" smtClean="0"/>
              <a:t>onth</a:t>
            </a:r>
          </a:p>
          <a:p>
            <a:pPr lvl="1"/>
            <a:r>
              <a:rPr lang="en-US" dirty="0"/>
              <a:t>w</a:t>
            </a:r>
            <a:r>
              <a:rPr lang="en-US" dirty="0" smtClean="0"/>
              <a:t>eek</a:t>
            </a:r>
          </a:p>
          <a:p>
            <a:pPr lvl="1"/>
            <a:r>
              <a:rPr lang="en-US" dirty="0"/>
              <a:t>t</a:t>
            </a:r>
            <a:r>
              <a:rPr lang="en-US" dirty="0" smtClean="0"/>
              <a:t>ime</a:t>
            </a:r>
          </a:p>
          <a:p>
            <a:pPr lvl="1"/>
            <a:r>
              <a:rPr lang="en-US" dirty="0"/>
              <a:t>n</a:t>
            </a:r>
            <a:r>
              <a:rPr lang="en-US" dirty="0" smtClean="0"/>
              <a:t>umber</a:t>
            </a:r>
          </a:p>
          <a:p>
            <a:pPr lvl="1"/>
            <a:r>
              <a:rPr lang="en-US" dirty="0"/>
              <a:t>r</a:t>
            </a:r>
            <a:r>
              <a:rPr lang="en-US" dirty="0" smtClean="0"/>
              <a:t>ange</a:t>
            </a:r>
          </a:p>
          <a:p>
            <a:pPr lvl="1"/>
            <a:r>
              <a:rPr lang="en-US" dirty="0" smtClean="0"/>
              <a:t>color</a:t>
            </a:r>
          </a:p>
          <a:p>
            <a:pPr lvl="1"/>
            <a:r>
              <a:rPr lang="en-US" dirty="0" smtClean="0"/>
              <a:t>image</a:t>
            </a:r>
          </a:p>
        </p:txBody>
      </p:sp>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39660724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63888" y="769268"/>
            <a:ext cx="5580112" cy="4446711"/>
          </a:xfrm>
        </p:spPr>
        <p:txBody>
          <a:bodyPr/>
          <a:lstStyle/>
          <a:p>
            <a:pPr>
              <a:lnSpc>
                <a:spcPct val="200000"/>
              </a:lnSpc>
              <a:buNone/>
            </a:pPr>
            <a:r>
              <a:rPr lang="en-US" dirty="0" smtClean="0"/>
              <a:t>Course’s plan:</a:t>
            </a:r>
          </a:p>
          <a:p>
            <a:pPr lvl="1"/>
            <a:endParaRPr lang="en-US" dirty="0" smtClean="0"/>
          </a:p>
          <a:p>
            <a:pPr lvl="1"/>
            <a:r>
              <a:rPr lang="en-US" dirty="0" smtClean="0"/>
              <a:t>Semantic Markups</a:t>
            </a:r>
          </a:p>
          <a:p>
            <a:pPr lvl="1"/>
            <a:r>
              <a:rPr lang="en-US" dirty="0" smtClean="0"/>
              <a:t>Web Form</a:t>
            </a:r>
          </a:p>
          <a:p>
            <a:pPr lvl="1"/>
            <a:r>
              <a:rPr lang="en-US" dirty="0" smtClean="0"/>
              <a:t>Media Markups</a:t>
            </a:r>
          </a:p>
          <a:p>
            <a:pPr lvl="1"/>
            <a:r>
              <a:rPr lang="en-US" dirty="0" smtClean="0"/>
              <a:t>ARIA</a:t>
            </a:r>
          </a:p>
          <a:p>
            <a:pPr lvl="1"/>
            <a:r>
              <a:rPr lang="en-US" dirty="0" err="1" smtClean="0"/>
              <a:t>Microdata</a:t>
            </a:r>
            <a:endParaRPr lang="en-US" dirty="0" smtClean="0"/>
          </a:p>
        </p:txBody>
      </p:sp>
      <p:pic>
        <p:nvPicPr>
          <p:cNvPr id="4" name="Picture 8" descr="200138722-001"/>
          <p:cNvPicPr>
            <a:picLocks noChangeAspect="1" noChangeArrowheads="1"/>
          </p:cNvPicPr>
          <p:nvPr/>
        </p:nvPicPr>
        <p:blipFill>
          <a:blip r:embed="rId2" cstate="print"/>
          <a:srcRect/>
          <a:stretch>
            <a:fillRect/>
          </a:stretch>
        </p:blipFill>
        <p:spPr bwMode="auto">
          <a:xfrm>
            <a:off x="539552" y="1417340"/>
            <a:ext cx="2472195" cy="3712096"/>
          </a:xfrm>
          <a:prstGeom prst="rect">
            <a:avLst/>
          </a:prstGeom>
          <a:noFill/>
          <a:ln w="9525">
            <a:noFill/>
            <a:miter lim="800000"/>
            <a:headEnd/>
            <a:tailEnd/>
          </a:ln>
        </p:spPr>
      </p:pic>
      <p:sp>
        <p:nvSpPr>
          <p:cNvPr id="7"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smtClean="0">
                <a:ln>
                  <a:noFill/>
                </a:ln>
                <a:solidFill>
                  <a:schemeClr val="tx1"/>
                </a:solidFill>
                <a:effectLst/>
                <a:uLnTx/>
                <a:uFillTx/>
                <a:latin typeface="+mj-lt"/>
                <a:ea typeface="ＭＳ Ｐゴシック" pitchFamily="34" charset="-128"/>
                <a:cs typeface="ＭＳ Ｐゴシック" charset="0"/>
              </a:rPr>
              <a:t>Course topics</a:t>
            </a:r>
          </a:p>
        </p:txBody>
      </p:sp>
      <p:sp>
        <p:nvSpPr>
          <p:cNvPr id="8" name="Espace réservé du contenu 3"/>
          <p:cNvSpPr txBox="1">
            <a:spLocks/>
          </p:cNvSpPr>
          <p:nvPr/>
        </p:nvSpPr>
        <p:spPr>
          <a:xfrm>
            <a:off x="1116013" y="0"/>
            <a:ext cx="7777162" cy="336550"/>
          </a:xfrm>
          <a:prstGeom prst="rect">
            <a:avLst/>
          </a:prstGeom>
        </p:spPr>
        <p:txBody>
          <a:bodyPr/>
          <a:lstStyle/>
          <a:p>
            <a:pPr marL="342900" lvl="0" indent="-342900" defTabSz="457200">
              <a:spcBef>
                <a:spcPct val="20000"/>
              </a:spcBef>
              <a:defRPr/>
            </a:pPr>
            <a:r>
              <a:rPr lang="en-US" dirty="0">
                <a:solidFill>
                  <a:prstClr val="black"/>
                </a:solidFill>
                <a:latin typeface="Calibri"/>
                <a:cs typeface="ＭＳ Ｐゴシック" charset="0"/>
              </a:rPr>
              <a:t>HTML5 - New </a:t>
            </a:r>
            <a:r>
              <a:rPr lang="en-US" dirty="0" smtClean="0">
                <a:solidFill>
                  <a:prstClr val="black"/>
                </a:solidFill>
                <a:latin typeface="Calibri"/>
                <a:cs typeface="ＭＳ Ｐゴシック" charset="0"/>
              </a:rPr>
              <a:t>markups</a:t>
            </a:r>
            <a:endParaRPr lang="en-US" dirty="0">
              <a:solidFill>
                <a:prstClr val="black"/>
              </a:solidFill>
              <a:latin typeface="Calibri"/>
              <a:cs typeface="ＭＳ Ｐゴシック" charset="0"/>
            </a:endParaRPr>
          </a:p>
        </p:txBody>
      </p:sp>
      <p:pic>
        <p:nvPicPr>
          <p:cNvPr id="9" name="Image 5"/>
          <p:cNvPicPr>
            <a:picLocks noChangeAspect="1"/>
          </p:cNvPicPr>
          <p:nvPr/>
        </p:nvPicPr>
        <p:blipFill>
          <a:blip r:embed="rId3" cstate="print"/>
          <a:srcRect/>
          <a:stretch>
            <a:fillRect/>
          </a:stretch>
        </p:blipFill>
        <p:spPr bwMode="auto">
          <a:xfrm>
            <a:off x="107950" y="-95250"/>
            <a:ext cx="863600" cy="865188"/>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Each one of these new types, bring one or more of the following advantages:</a:t>
            </a:r>
          </a:p>
          <a:p>
            <a:pPr lvl="1"/>
            <a:endParaRPr lang="en-US" dirty="0" smtClean="0"/>
          </a:p>
          <a:p>
            <a:pPr lvl="1"/>
            <a:r>
              <a:rPr lang="en-US" dirty="0" smtClean="0"/>
              <a:t>A better semantic (</a:t>
            </a:r>
            <a:r>
              <a:rPr lang="en-US" i="1" dirty="0" err="1" smtClean="0"/>
              <a:t>tel</a:t>
            </a:r>
            <a:r>
              <a:rPr lang="en-US" dirty="0" smtClean="0"/>
              <a:t>, </a:t>
            </a:r>
            <a:r>
              <a:rPr lang="en-US" i="1" dirty="0" smtClean="0"/>
              <a:t>search</a:t>
            </a:r>
            <a:r>
              <a:rPr lang="en-US" dirty="0" smtClean="0"/>
              <a:t>, …)</a:t>
            </a:r>
          </a:p>
          <a:p>
            <a:pPr lvl="1"/>
            <a:r>
              <a:rPr lang="en-US" dirty="0" smtClean="0"/>
              <a:t>User input validation (</a:t>
            </a:r>
            <a:r>
              <a:rPr lang="en-US" i="1" dirty="0" smtClean="0"/>
              <a:t>email</a:t>
            </a:r>
            <a:r>
              <a:rPr lang="en-US" dirty="0" smtClean="0"/>
              <a:t>, </a:t>
            </a:r>
            <a:r>
              <a:rPr lang="en-US" i="1" dirty="0" err="1" smtClean="0"/>
              <a:t>url</a:t>
            </a:r>
            <a:r>
              <a:rPr lang="en-US" dirty="0" smtClean="0"/>
              <a:t>, </a:t>
            </a:r>
            <a:r>
              <a:rPr lang="en-US" i="1" dirty="0" smtClean="0"/>
              <a:t>number</a:t>
            </a:r>
            <a:r>
              <a:rPr lang="en-US" dirty="0" smtClean="0"/>
              <a:t>, …)</a:t>
            </a:r>
          </a:p>
          <a:p>
            <a:pPr lvl="1"/>
            <a:r>
              <a:rPr lang="en-US" dirty="0" smtClean="0"/>
              <a:t>New controls provided by the browser (</a:t>
            </a:r>
            <a:r>
              <a:rPr lang="en-US" i="1" dirty="0" smtClean="0"/>
              <a:t>range</a:t>
            </a:r>
            <a:r>
              <a:rPr lang="en-US" dirty="0" smtClean="0"/>
              <a:t>, …)</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New input types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8277645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i="1" dirty="0" smtClean="0"/>
              <a:t>search </a:t>
            </a:r>
            <a:r>
              <a:rPr lang="en-US" dirty="0"/>
              <a:t>type</a:t>
            </a:r>
            <a:r>
              <a:rPr lang="en-US" i="1" dirty="0" smtClean="0"/>
              <a:t> </a:t>
            </a:r>
            <a:r>
              <a:rPr lang="en-US" dirty="0" smtClean="0"/>
              <a:t>is very similar to the </a:t>
            </a:r>
            <a:r>
              <a:rPr lang="en-US" i="1" dirty="0" smtClean="0"/>
              <a:t>text </a:t>
            </a:r>
            <a:r>
              <a:rPr lang="en-US" dirty="0" smtClean="0"/>
              <a:t>one</a:t>
            </a:r>
          </a:p>
          <a:p>
            <a:pPr lvl="1"/>
            <a:r>
              <a:rPr lang="en-US" dirty="0" smtClean="0"/>
              <a:t>The difference is primarily stylistic</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latin typeface="Calibri"/>
                <a:cs typeface="Calibri"/>
              </a:rPr>
              <a:t>Search field</a:t>
            </a:r>
            <a:endParaRPr lang="en-US" sz="3600" b="1" dirty="0">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9" name="Rectangle à coins arrondis 4"/>
          <p:cNvSpPr/>
          <p:nvPr/>
        </p:nvSpPr>
        <p:spPr>
          <a:xfrm>
            <a:off x="323528" y="2929508"/>
            <a:ext cx="8568952" cy="194421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Search &lt;</a:t>
            </a:r>
            <a:r>
              <a:rPr lang="nl-NL" b="1" dirty="0">
                <a:solidFill>
                  <a:srgbClr val="3366FF"/>
                </a:solidFill>
                <a:latin typeface="Courier New"/>
                <a:cs typeface="Courier New"/>
              </a:rPr>
              <a:t>input</a:t>
            </a:r>
            <a:r>
              <a:rPr lang="nl-NL" b="1" dirty="0">
                <a:latin typeface="Courier New"/>
                <a:cs typeface="Courier New"/>
              </a:rPr>
              <a:t> </a:t>
            </a:r>
            <a:r>
              <a:rPr lang="nl-NL" b="1" dirty="0">
                <a:solidFill>
                  <a:srgbClr val="FF0000"/>
                </a:solidFill>
                <a:latin typeface="Courier New"/>
                <a:cs typeface="Courier New"/>
              </a:rPr>
              <a:t>type</a:t>
            </a:r>
            <a:r>
              <a:rPr lang="nl-NL" b="1" dirty="0" smtClean="0">
                <a:latin typeface="Courier New"/>
                <a:cs typeface="Courier New"/>
              </a:rPr>
              <a:t>="</a:t>
            </a:r>
            <a:r>
              <a:rPr lang="nl-NL" b="1" dirty="0" smtClean="0">
                <a:solidFill>
                  <a:srgbClr val="00CC00"/>
                </a:solidFill>
                <a:latin typeface="Courier New"/>
                <a:cs typeface="Courier New"/>
              </a:rPr>
              <a:t>search</a:t>
            </a:r>
            <a:r>
              <a:rPr lang="nl-NL" b="1" dirty="0" smtClean="0">
                <a:latin typeface="Courier New"/>
                <a:cs typeface="Courier New"/>
              </a:rPr>
              <a:t>" /&gt;</a:t>
            </a:r>
            <a:endParaRPr lang="nl-NL" b="1" dirty="0">
              <a:latin typeface="Courier New"/>
              <a:cs typeface="Courier New"/>
            </a:endParaRP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latin typeface="Courier New"/>
                <a:cs typeface="Courier New"/>
              </a:rPr>
              <a: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&gt;</a:t>
            </a:r>
          </a:p>
        </p:txBody>
      </p:sp>
      <p:pic>
        <p:nvPicPr>
          <p:cNvPr id="7" name="Picture 6" descr="Screen Shot 2012-08-10 at 11.09.1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656" y="4297660"/>
            <a:ext cx="2463800" cy="863600"/>
          </a:xfrm>
          <a:prstGeom prst="rect">
            <a:avLst/>
          </a:prstGeom>
          <a:ln>
            <a:solidFill>
              <a:srgbClr val="000000"/>
            </a:solidFill>
          </a:ln>
        </p:spPr>
      </p:pic>
      <p:sp>
        <p:nvSpPr>
          <p:cNvPr id="10"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660388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i="1" dirty="0" err="1" smtClean="0"/>
              <a:t>tel</a:t>
            </a:r>
            <a:r>
              <a:rPr lang="en-US" i="1" dirty="0" smtClean="0"/>
              <a:t> </a:t>
            </a:r>
            <a:r>
              <a:rPr lang="en-US" dirty="0" smtClean="0"/>
              <a:t>type</a:t>
            </a:r>
            <a:r>
              <a:rPr lang="en-US" i="1" dirty="0" smtClean="0"/>
              <a:t> </a:t>
            </a:r>
            <a:r>
              <a:rPr lang="en-US" dirty="0" smtClean="0"/>
              <a:t>represents a control for editing a telephone number</a:t>
            </a:r>
          </a:p>
          <a:p>
            <a:pPr lvl="1"/>
            <a:r>
              <a:rPr lang="en-US" dirty="0" smtClean="0"/>
              <a:t>The type doesn’t enforce a particular syntax to support all the format variety around the world</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latin typeface="Calibri"/>
                <a:cs typeface="Calibri"/>
              </a:rPr>
              <a:t>Telephone field</a:t>
            </a:r>
            <a:endParaRPr lang="en-US" sz="3600" b="1" dirty="0">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9" name="Rectangle à coins arrondis 4"/>
          <p:cNvSpPr/>
          <p:nvPr/>
        </p:nvSpPr>
        <p:spPr>
          <a:xfrm>
            <a:off x="323528" y="3217540"/>
            <a:ext cx="8568952" cy="194421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Telephone </a:t>
            </a:r>
            <a:r>
              <a:rPr lang="nl-NL" b="1" dirty="0">
                <a:latin typeface="Courier New"/>
                <a:cs typeface="Courier New"/>
              </a:rPr>
              <a:t>&lt;</a:t>
            </a:r>
            <a:r>
              <a:rPr lang="nl-NL" b="1" dirty="0">
                <a:solidFill>
                  <a:srgbClr val="3366FF"/>
                </a:solidFill>
                <a:latin typeface="Courier New"/>
                <a:cs typeface="Courier New"/>
              </a:rPr>
              <a:t>input</a:t>
            </a:r>
            <a:r>
              <a:rPr lang="nl-NL" b="1" dirty="0">
                <a:latin typeface="Courier New"/>
                <a:cs typeface="Courier New"/>
              </a:rPr>
              <a:t> </a:t>
            </a:r>
            <a:r>
              <a:rPr lang="nl-NL" b="1" dirty="0">
                <a:solidFill>
                  <a:srgbClr val="FF0000"/>
                </a:solidFill>
                <a:latin typeface="Courier New"/>
                <a:cs typeface="Courier New"/>
              </a:rPr>
              <a:t>type</a:t>
            </a:r>
            <a:r>
              <a:rPr lang="nl-NL" b="1" dirty="0" smtClean="0">
                <a:latin typeface="Courier New"/>
                <a:cs typeface="Courier New"/>
              </a:rPr>
              <a:t>="</a:t>
            </a:r>
            <a:r>
              <a:rPr lang="nl-NL" b="1" dirty="0" smtClean="0">
                <a:solidFill>
                  <a:srgbClr val="00CC00"/>
                </a:solidFill>
                <a:latin typeface="Courier New"/>
                <a:cs typeface="Courier New"/>
              </a:rPr>
              <a:t>tel</a:t>
            </a:r>
            <a:r>
              <a:rPr lang="nl-NL" b="1" dirty="0" smtClean="0">
                <a:latin typeface="Courier New"/>
                <a:cs typeface="Courier New"/>
              </a:rPr>
              <a:t>" /&gt;</a:t>
            </a:r>
            <a:endParaRPr lang="nl-NL" b="1" dirty="0">
              <a:latin typeface="Courier New"/>
              <a:cs typeface="Courier New"/>
            </a:endParaRP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latin typeface="Courier New"/>
                <a:cs typeface="Courier New"/>
              </a:rPr>
              <a: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&gt;</a:t>
            </a:r>
          </a:p>
        </p:txBody>
      </p:sp>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20024402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i="1" dirty="0" smtClean="0"/>
              <a:t>email </a:t>
            </a:r>
            <a:r>
              <a:rPr lang="en-US" dirty="0" smtClean="0"/>
              <a:t>type</a:t>
            </a:r>
            <a:r>
              <a:rPr lang="en-US" i="1" dirty="0" smtClean="0"/>
              <a:t> </a:t>
            </a:r>
            <a:r>
              <a:rPr lang="en-US" dirty="0" smtClean="0"/>
              <a:t>represents a control for editing an email address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latin typeface="Calibri"/>
                <a:cs typeface="Calibri"/>
              </a:rPr>
              <a:t>Email field</a:t>
            </a:r>
            <a:endParaRPr lang="en-US" sz="3600" b="1" dirty="0">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9" name="Rectangle à coins arrondis 4"/>
          <p:cNvSpPr/>
          <p:nvPr/>
        </p:nvSpPr>
        <p:spPr>
          <a:xfrm>
            <a:off x="323528" y="2641476"/>
            <a:ext cx="8568952" cy="194421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E-mail &lt;</a:t>
            </a:r>
            <a:r>
              <a:rPr lang="nl-NL" b="1" dirty="0">
                <a:solidFill>
                  <a:srgbClr val="3366FF"/>
                </a:solidFill>
                <a:latin typeface="Courier New"/>
                <a:cs typeface="Courier New"/>
              </a:rPr>
              <a:t>input</a:t>
            </a:r>
            <a:r>
              <a:rPr lang="nl-NL" b="1" dirty="0">
                <a:latin typeface="Courier New"/>
                <a:cs typeface="Courier New"/>
              </a:rPr>
              <a:t> </a:t>
            </a:r>
            <a:r>
              <a:rPr lang="nl-NL" b="1" dirty="0">
                <a:solidFill>
                  <a:srgbClr val="FF0000"/>
                </a:solidFill>
                <a:latin typeface="Courier New"/>
                <a:cs typeface="Courier New"/>
              </a:rPr>
              <a:t>type</a:t>
            </a:r>
            <a:r>
              <a:rPr lang="nl-NL" b="1" dirty="0" smtClean="0">
                <a:latin typeface="Courier New"/>
                <a:cs typeface="Courier New"/>
              </a:rPr>
              <a:t>="</a:t>
            </a:r>
            <a:r>
              <a:rPr lang="nl-NL" b="1" dirty="0" smtClean="0">
                <a:solidFill>
                  <a:srgbClr val="00CC00"/>
                </a:solidFill>
                <a:latin typeface="Courier New"/>
                <a:cs typeface="Courier New"/>
              </a:rPr>
              <a:t>email</a:t>
            </a:r>
            <a:r>
              <a:rPr lang="nl-NL" b="1" dirty="0" smtClean="0">
                <a:latin typeface="Courier New"/>
                <a:cs typeface="Courier New"/>
              </a:rPr>
              <a:t>" /&gt;</a:t>
            </a:r>
            <a:endParaRPr lang="nl-NL" b="1" dirty="0">
              <a:latin typeface="Courier New"/>
              <a:cs typeface="Courier New"/>
            </a:endParaRP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latin typeface="Courier New"/>
                <a:cs typeface="Courier New"/>
              </a:rPr>
              <a: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&gt;</a:t>
            </a:r>
          </a:p>
        </p:txBody>
      </p:sp>
      <p:pic>
        <p:nvPicPr>
          <p:cNvPr id="6" name="Picture 5" descr="Screen Shot 2012-08-10 at 1.08.4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2956" y="4153644"/>
            <a:ext cx="3873500" cy="1079500"/>
          </a:xfrm>
          <a:prstGeom prst="rect">
            <a:avLst/>
          </a:prstGeom>
          <a:ln>
            <a:solidFill>
              <a:srgbClr val="000000"/>
            </a:solidFill>
          </a:ln>
        </p:spPr>
      </p:pic>
      <p:sp>
        <p:nvSpPr>
          <p:cNvPr id="10"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72972986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i="1" dirty="0" err="1" smtClean="0"/>
              <a:t>url</a:t>
            </a:r>
            <a:r>
              <a:rPr lang="en-US" i="1" dirty="0" smtClean="0"/>
              <a:t> </a:t>
            </a:r>
            <a:r>
              <a:rPr lang="en-US" dirty="0" smtClean="0"/>
              <a:t>type</a:t>
            </a:r>
            <a:r>
              <a:rPr lang="en-US" i="1" dirty="0" smtClean="0"/>
              <a:t> </a:t>
            </a:r>
            <a:r>
              <a:rPr lang="en-US" dirty="0" smtClean="0"/>
              <a:t>represents a control for editing a single absolute URL</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latin typeface="Calibri"/>
                <a:cs typeface="Calibri"/>
              </a:rPr>
              <a:t>URL field</a:t>
            </a:r>
            <a:endParaRPr lang="en-US" sz="3600" b="1" dirty="0">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9" name="Rectangle à coins arrondis 4"/>
          <p:cNvSpPr/>
          <p:nvPr/>
        </p:nvSpPr>
        <p:spPr>
          <a:xfrm>
            <a:off x="323528" y="2785492"/>
            <a:ext cx="8568952" cy="194421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URL &lt;</a:t>
            </a:r>
            <a:r>
              <a:rPr lang="nl-NL" b="1" dirty="0">
                <a:solidFill>
                  <a:srgbClr val="3366FF"/>
                </a:solidFill>
                <a:latin typeface="Courier New"/>
                <a:cs typeface="Courier New"/>
              </a:rPr>
              <a:t>input</a:t>
            </a:r>
            <a:r>
              <a:rPr lang="nl-NL" b="1" dirty="0">
                <a:latin typeface="Courier New"/>
                <a:cs typeface="Courier New"/>
              </a:rPr>
              <a:t> </a:t>
            </a:r>
            <a:r>
              <a:rPr lang="nl-NL" b="1" dirty="0">
                <a:solidFill>
                  <a:srgbClr val="FF0000"/>
                </a:solidFill>
                <a:latin typeface="Courier New"/>
                <a:cs typeface="Courier New"/>
              </a:rPr>
              <a:t>type</a:t>
            </a:r>
            <a:r>
              <a:rPr lang="nl-NL" b="1" dirty="0" smtClean="0">
                <a:latin typeface="Courier New"/>
                <a:cs typeface="Courier New"/>
              </a:rPr>
              <a:t>="</a:t>
            </a:r>
            <a:r>
              <a:rPr lang="nl-NL" b="1" dirty="0" err="1" smtClean="0">
                <a:solidFill>
                  <a:srgbClr val="00CC00"/>
                </a:solidFill>
                <a:latin typeface="Courier New"/>
                <a:cs typeface="Courier New"/>
              </a:rPr>
              <a:t>url</a:t>
            </a:r>
            <a:r>
              <a:rPr lang="nl-NL" b="1" dirty="0" smtClean="0">
                <a:latin typeface="Courier New"/>
                <a:cs typeface="Courier New"/>
              </a:rPr>
              <a:t>" /&gt;</a:t>
            </a:r>
            <a:endParaRPr lang="nl-NL" b="1" dirty="0">
              <a:latin typeface="Courier New"/>
              <a:cs typeface="Courier New"/>
            </a:endParaRP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latin typeface="Courier New"/>
                <a:cs typeface="Courier New"/>
              </a:rPr>
              <a: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&gt;</a:t>
            </a:r>
          </a:p>
        </p:txBody>
      </p:sp>
      <p:pic>
        <p:nvPicPr>
          <p:cNvPr id="2" name="Picture 1" descr="Screen Shot 2012-08-10 at 11.12.1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780" y="4163813"/>
            <a:ext cx="2772668" cy="1069951"/>
          </a:xfrm>
          <a:prstGeom prst="rect">
            <a:avLst/>
          </a:prstGeom>
          <a:ln>
            <a:solidFill>
              <a:srgbClr val="000000"/>
            </a:solidFill>
          </a:ln>
        </p:spPr>
      </p:pic>
      <p:sp>
        <p:nvSpPr>
          <p:cNvPr id="10"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142859865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i="1" dirty="0" smtClean="0"/>
              <a:t>date </a:t>
            </a:r>
            <a:r>
              <a:rPr lang="en-US" dirty="0" smtClean="0"/>
              <a:t>type</a:t>
            </a:r>
            <a:r>
              <a:rPr lang="en-US" i="1" dirty="0" smtClean="0"/>
              <a:t> </a:t>
            </a:r>
            <a:r>
              <a:rPr lang="en-US" dirty="0" smtClean="0"/>
              <a:t>represents a control </a:t>
            </a:r>
            <a:r>
              <a:rPr lang="en-US" dirty="0"/>
              <a:t>for setting the element's value to </a:t>
            </a:r>
            <a:r>
              <a:rPr lang="en-US" dirty="0" smtClean="0"/>
              <a:t>a </a:t>
            </a:r>
            <a:r>
              <a:rPr lang="en-US" dirty="0"/>
              <a:t>specific </a:t>
            </a:r>
            <a:r>
              <a:rPr lang="en-US" dirty="0" smtClean="0"/>
              <a:t>date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latin typeface="Calibri"/>
                <a:cs typeface="Calibri"/>
              </a:rPr>
              <a:t>Date field</a:t>
            </a:r>
            <a:endParaRPr lang="en-US" sz="3600" b="1" dirty="0">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9" name="Rectangle à coins arrondis 4"/>
          <p:cNvSpPr/>
          <p:nvPr/>
        </p:nvSpPr>
        <p:spPr>
          <a:xfrm>
            <a:off x="323528" y="2713484"/>
            <a:ext cx="8568952" cy="194421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Date &lt;</a:t>
            </a:r>
            <a:r>
              <a:rPr lang="nl-NL" b="1" dirty="0">
                <a:solidFill>
                  <a:srgbClr val="3366FF"/>
                </a:solidFill>
                <a:latin typeface="Courier New"/>
                <a:cs typeface="Courier New"/>
              </a:rPr>
              <a:t>input</a:t>
            </a:r>
            <a:r>
              <a:rPr lang="nl-NL" b="1" dirty="0">
                <a:latin typeface="Courier New"/>
                <a:cs typeface="Courier New"/>
              </a:rPr>
              <a:t> </a:t>
            </a:r>
            <a:r>
              <a:rPr lang="nl-NL" b="1" dirty="0">
                <a:solidFill>
                  <a:srgbClr val="FF0000"/>
                </a:solidFill>
                <a:latin typeface="Courier New"/>
                <a:cs typeface="Courier New"/>
              </a:rPr>
              <a:t>type</a:t>
            </a:r>
            <a:r>
              <a:rPr lang="nl-NL" b="1" dirty="0" smtClean="0">
                <a:latin typeface="Courier New"/>
                <a:cs typeface="Courier New"/>
              </a:rPr>
              <a:t>="</a:t>
            </a:r>
            <a:r>
              <a:rPr lang="nl-NL" b="1" dirty="0" smtClean="0">
                <a:solidFill>
                  <a:srgbClr val="00CC00"/>
                </a:solidFill>
                <a:latin typeface="Courier New"/>
                <a:cs typeface="Courier New"/>
              </a:rPr>
              <a:t>date</a:t>
            </a:r>
            <a:r>
              <a:rPr lang="nl-NL" b="1" dirty="0" smtClean="0">
                <a:latin typeface="Courier New"/>
                <a:cs typeface="Courier New"/>
              </a:rPr>
              <a:t>" /&gt;</a:t>
            </a:r>
            <a:endParaRPr lang="nl-NL" b="1" dirty="0">
              <a:latin typeface="Courier New"/>
              <a:cs typeface="Courier New"/>
            </a:endParaRP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latin typeface="Courier New"/>
                <a:cs typeface="Courier New"/>
              </a:rPr>
              <a: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&gt;</a:t>
            </a:r>
          </a:p>
        </p:txBody>
      </p:sp>
      <p:pic>
        <p:nvPicPr>
          <p:cNvPr id="2" name="Picture 1" descr="Screen Shot 2012-08-10 at 12.08.3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4168" y="4297660"/>
            <a:ext cx="2551180" cy="581848"/>
          </a:xfrm>
          <a:prstGeom prst="rect">
            <a:avLst/>
          </a:prstGeom>
          <a:ln>
            <a:solidFill>
              <a:srgbClr val="000000"/>
            </a:solidFill>
          </a:ln>
        </p:spPr>
      </p:pic>
      <p:sp>
        <p:nvSpPr>
          <p:cNvPr id="10"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11182315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Web Forms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HTML5 markups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7" name="Picture 6" descr="Screen Shot 2012-08-10 at 1.00.2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315585"/>
          </a:xfrm>
          <a:prstGeom prst="rect">
            <a:avLst/>
          </a:prstGeom>
          <a:ln>
            <a:solidFill>
              <a:srgbClr val="000000"/>
            </a:solidFill>
          </a:ln>
        </p:spPr>
      </p:pic>
      <p:pic>
        <p:nvPicPr>
          <p:cNvPr id="9" name="Picture 8"/>
          <p:cNvPicPr>
            <a:picLocks noChangeAspect="1"/>
          </p:cNvPicPr>
          <p:nvPr/>
        </p:nvPicPr>
        <p:blipFill>
          <a:blip r:embed="rId5"/>
          <a:stretch>
            <a:fillRect/>
          </a:stretch>
        </p:blipFill>
        <p:spPr>
          <a:xfrm>
            <a:off x="1475656" y="4729708"/>
            <a:ext cx="504056" cy="504056"/>
          </a:xfrm>
          <a:prstGeom prst="rect">
            <a:avLst/>
          </a:prstGeom>
        </p:spPr>
      </p:pic>
      <p:pic>
        <p:nvPicPr>
          <p:cNvPr id="10" name="Picture 9"/>
          <p:cNvPicPr>
            <a:picLocks noChangeAspect="1"/>
          </p:cNvPicPr>
          <p:nvPr/>
        </p:nvPicPr>
        <p:blipFill>
          <a:blip r:embed="rId6"/>
          <a:stretch>
            <a:fillRect/>
          </a:stretch>
        </p:blipFill>
        <p:spPr>
          <a:xfrm>
            <a:off x="3491880" y="4729708"/>
            <a:ext cx="476497" cy="525483"/>
          </a:xfrm>
          <a:prstGeom prst="rect">
            <a:avLst/>
          </a:prstGeom>
        </p:spPr>
      </p:pic>
      <p:pic>
        <p:nvPicPr>
          <p:cNvPr id="11" name="Picture 10"/>
          <p:cNvPicPr>
            <a:picLocks noChangeAspect="1"/>
          </p:cNvPicPr>
          <p:nvPr/>
        </p:nvPicPr>
        <p:blipFill>
          <a:blip r:embed="rId7"/>
          <a:stretch>
            <a:fillRect/>
          </a:stretch>
        </p:blipFill>
        <p:spPr>
          <a:xfrm>
            <a:off x="5724128" y="4801716"/>
            <a:ext cx="431304" cy="431304"/>
          </a:xfrm>
          <a:prstGeom prst="rect">
            <a:avLst/>
          </a:prstGeom>
        </p:spPr>
      </p:pic>
      <p:pic>
        <p:nvPicPr>
          <p:cNvPr id="12" name="Picture 11"/>
          <p:cNvPicPr>
            <a:picLocks noChangeAspect="1"/>
          </p:cNvPicPr>
          <p:nvPr/>
        </p:nvPicPr>
        <p:blipFill>
          <a:blip r:embed="rId8"/>
          <a:stretch>
            <a:fillRect/>
          </a:stretch>
        </p:blipFill>
        <p:spPr>
          <a:xfrm>
            <a:off x="8604448" y="4585692"/>
            <a:ext cx="414288" cy="414288"/>
          </a:xfrm>
          <a:prstGeom prst="rect">
            <a:avLst/>
          </a:prstGeom>
        </p:spPr>
      </p:pic>
    </p:spTree>
    <p:extLst>
      <p:ext uri="{BB962C8B-B14F-4D97-AF65-F5344CB8AC3E}">
        <p14:creationId xmlns:p14="http://schemas.microsoft.com/office/powerpoint/2010/main" val="222950714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PhoneHTML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2" y="0"/>
            <a:ext cx="3973684" cy="5305772"/>
          </a:xfrm>
          <a:prstGeom prst="rect">
            <a:avLst/>
          </a:prstGeom>
        </p:spPr>
      </p:pic>
      <p:pic>
        <p:nvPicPr>
          <p:cNvPr id="15" name="Picture 14" descr="Capture d’écran 2012-10-08 à 2.41.19 PM.png"/>
          <p:cNvPicPr>
            <a:picLocks noChangeAspect="1"/>
          </p:cNvPicPr>
          <p:nvPr/>
        </p:nvPicPr>
        <p:blipFill rotWithShape="1">
          <a:blip r:embed="rId4">
            <a:extLst>
              <a:ext uri="{28A0092B-C50C-407E-A947-70E740481C1C}">
                <a14:useLocalDpi xmlns:a14="http://schemas.microsoft.com/office/drawing/2010/main" val="0"/>
              </a:ext>
            </a:extLst>
          </a:blip>
          <a:srcRect l="811" t="428" r="993" b="2225"/>
          <a:stretch/>
        </p:blipFill>
        <p:spPr>
          <a:xfrm>
            <a:off x="4355976" y="0"/>
            <a:ext cx="3552231" cy="5187261"/>
          </a:xfrm>
          <a:prstGeom prst="rect">
            <a:avLst/>
          </a:prstGeom>
        </p:spPr>
      </p:pic>
      <p:sp>
        <p:nvSpPr>
          <p:cNvPr id="17" name="Rectangle 16"/>
          <p:cNvSpPr/>
          <p:nvPr/>
        </p:nvSpPr>
        <p:spPr>
          <a:xfrm>
            <a:off x="6660232" y="49188"/>
            <a:ext cx="2483768" cy="26414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pic>
        <p:nvPicPr>
          <p:cNvPr id="16" name="Picture 15"/>
          <p:cNvPicPr>
            <a:picLocks noChangeAspect="1"/>
          </p:cNvPicPr>
          <p:nvPr/>
        </p:nvPicPr>
        <p:blipFill>
          <a:blip r:embed="rId5"/>
          <a:stretch>
            <a:fillRect/>
          </a:stretch>
        </p:blipFill>
        <p:spPr>
          <a:xfrm>
            <a:off x="7740352" y="4585692"/>
            <a:ext cx="648072" cy="648072"/>
          </a:xfrm>
          <a:prstGeom prst="rect">
            <a:avLst/>
          </a:prstGeom>
        </p:spPr>
      </p:pic>
      <p:pic>
        <p:nvPicPr>
          <p:cNvPr id="19" name="Picture 18"/>
          <p:cNvPicPr>
            <a:picLocks noChangeAspect="1"/>
          </p:cNvPicPr>
          <p:nvPr/>
        </p:nvPicPr>
        <p:blipFill>
          <a:blip r:embed="rId6"/>
          <a:stretch>
            <a:fillRect/>
          </a:stretch>
        </p:blipFill>
        <p:spPr>
          <a:xfrm>
            <a:off x="3059832" y="4653859"/>
            <a:ext cx="576064" cy="579905"/>
          </a:xfrm>
          <a:prstGeom prst="rect">
            <a:avLst/>
          </a:prstGeom>
        </p:spPr>
      </p:pic>
    </p:spTree>
    <p:extLst>
      <p:ext uri="{BB962C8B-B14F-4D97-AF65-F5344CB8AC3E}">
        <p14:creationId xmlns:p14="http://schemas.microsoft.com/office/powerpoint/2010/main" val="203475981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new </a:t>
            </a:r>
            <a:r>
              <a:rPr lang="en-US" i="1" dirty="0" smtClean="0"/>
              <a:t>list</a:t>
            </a:r>
            <a:r>
              <a:rPr lang="en-US" dirty="0" smtClean="0"/>
              <a:t> attribute allows you to defined suggestions to the user</a:t>
            </a:r>
            <a:endParaRPr lang="en-US" dirty="0"/>
          </a:p>
          <a:p>
            <a:pPr lvl="1"/>
            <a:r>
              <a:rPr lang="en-US" dirty="0" smtClean="0"/>
              <a:t>The attribute must refer to a </a:t>
            </a:r>
            <a:r>
              <a:rPr lang="en-US" i="1" dirty="0" err="1" smtClean="0"/>
              <a:t>datalist</a:t>
            </a:r>
            <a:r>
              <a:rPr lang="en-US" i="1" dirty="0" smtClean="0"/>
              <a:t> </a:t>
            </a:r>
            <a:r>
              <a:rPr lang="en-US" dirty="0" smtClean="0"/>
              <a:t>id containing the suggestions</a:t>
            </a:r>
          </a:p>
          <a:p>
            <a:endParaRPr lang="en-US" i="1" dirty="0"/>
          </a:p>
          <a:p>
            <a:r>
              <a:rPr lang="en-US" dirty="0" smtClean="0"/>
              <a:t>You can use </a:t>
            </a:r>
            <a:r>
              <a:rPr lang="en-US" i="1" dirty="0" smtClean="0"/>
              <a:t>Ajax </a:t>
            </a:r>
            <a:r>
              <a:rPr lang="en-US" dirty="0" smtClean="0"/>
              <a:t>to update the </a:t>
            </a:r>
            <a:r>
              <a:rPr lang="en-US" i="1" dirty="0" err="1" smtClean="0"/>
              <a:t>datalist</a:t>
            </a:r>
            <a:r>
              <a:rPr lang="en-US" dirty="0" smtClean="0"/>
              <a:t> content in function of the user input if you need to</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latin typeface="Calibri"/>
                <a:cs typeface="Calibri"/>
              </a:rPr>
              <a:t>Auto-completion</a:t>
            </a:r>
            <a:endParaRPr lang="en-US" sz="3600" b="1" dirty="0">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41445839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latin typeface="Calibri"/>
                <a:cs typeface="Calibri"/>
              </a:rPr>
              <a:t>Auto-completion</a:t>
            </a:r>
            <a:endParaRPr lang="en-US" sz="3600" b="1" dirty="0">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179512" y="1129308"/>
            <a:ext cx="8820472" cy="345638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URL </a:t>
            </a:r>
            <a:r>
              <a:rPr lang="nl-NL" b="1" dirty="0" err="1">
                <a:latin typeface="Courier New"/>
                <a:cs typeface="Courier New"/>
              </a:rPr>
              <a:t>with</a:t>
            </a:r>
            <a:r>
              <a:rPr lang="nl-NL" b="1" dirty="0">
                <a:latin typeface="Courier New"/>
                <a:cs typeface="Courier New"/>
              </a:rPr>
              <a:t> </a:t>
            </a:r>
            <a:r>
              <a:rPr lang="nl-NL" b="1" dirty="0" err="1">
                <a:latin typeface="Courier New"/>
                <a:cs typeface="Courier New"/>
              </a:rPr>
              <a:t>suggestion</a:t>
            </a:r>
            <a:r>
              <a:rPr lang="nl-NL" b="1" dirty="0">
                <a:latin typeface="Courier New"/>
                <a:cs typeface="Courier New"/>
              </a:rPr>
              <a:t> list: </a:t>
            </a:r>
            <a:endParaRPr lang="nl-NL" b="1" dirty="0" smtClean="0">
              <a:latin typeface="Courier New"/>
              <a:cs typeface="Courier New"/>
            </a:endParaRP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input</a:t>
            </a:r>
            <a:r>
              <a:rPr lang="nl-NL" b="1" dirty="0">
                <a:latin typeface="Courier New"/>
                <a:cs typeface="Courier New"/>
              </a:rPr>
              <a:t> </a:t>
            </a:r>
            <a:r>
              <a:rPr lang="nl-NL" b="1" dirty="0">
                <a:solidFill>
                  <a:srgbClr val="FF0000"/>
                </a:solidFill>
                <a:latin typeface="Courier New"/>
                <a:cs typeface="Courier New"/>
              </a:rPr>
              <a:t>type</a:t>
            </a:r>
            <a:r>
              <a:rPr lang="nl-NL" b="1" dirty="0">
                <a:latin typeface="Courier New"/>
                <a:cs typeface="Courier New"/>
              </a:rPr>
              <a:t>="</a:t>
            </a:r>
            <a:r>
              <a:rPr lang="nl-NL" b="1" dirty="0" err="1">
                <a:solidFill>
                  <a:srgbClr val="00CC00"/>
                </a:solidFill>
                <a:latin typeface="Courier New"/>
                <a:cs typeface="Courier New"/>
              </a:rPr>
              <a:t>url</a:t>
            </a:r>
            <a:r>
              <a:rPr lang="nl-NL" b="1" dirty="0">
                <a:latin typeface="Courier New"/>
                <a:cs typeface="Courier New"/>
              </a:rPr>
              <a:t>" </a:t>
            </a:r>
            <a:r>
              <a:rPr lang="nl-NL" b="1" dirty="0">
                <a:solidFill>
                  <a:srgbClr val="FF0000"/>
                </a:solidFill>
                <a:latin typeface="Courier New"/>
                <a:cs typeface="Courier New"/>
              </a:rPr>
              <a:t>list</a:t>
            </a:r>
            <a:r>
              <a:rPr lang="nl-NL" b="1" dirty="0">
                <a:latin typeface="Courier New"/>
                <a:cs typeface="Courier New"/>
              </a:rPr>
              <a:t>="</a:t>
            </a:r>
            <a:r>
              <a:rPr lang="nl-NL" b="1" dirty="0" err="1">
                <a:solidFill>
                  <a:srgbClr val="00CC00"/>
                </a:solidFill>
                <a:latin typeface="Courier New"/>
                <a:cs typeface="Courier New"/>
              </a:rPr>
              <a:t>hpurls</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a:latin typeface="Courier New"/>
                <a:cs typeface="Courier New"/>
              </a:rPr>
              <a: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err="1">
                <a:solidFill>
                  <a:srgbClr val="3366FF"/>
                </a:solidFill>
                <a:latin typeface="Courier New"/>
                <a:cs typeface="Courier New"/>
              </a:rPr>
              <a:t>datalist</a:t>
            </a:r>
            <a:r>
              <a:rPr lang="nl-NL" b="1" dirty="0">
                <a:latin typeface="Courier New"/>
                <a:cs typeface="Courier New"/>
              </a:rPr>
              <a:t> </a:t>
            </a:r>
            <a:r>
              <a:rPr lang="nl-NL" b="1" dirty="0" err="1">
                <a:solidFill>
                  <a:srgbClr val="FF0000"/>
                </a:solidFill>
                <a:latin typeface="Courier New"/>
                <a:cs typeface="Courier New"/>
              </a:rPr>
              <a:t>id</a:t>
            </a:r>
            <a:r>
              <a:rPr lang="nl-NL" b="1" dirty="0">
                <a:latin typeface="Courier New"/>
                <a:cs typeface="Courier New"/>
              </a:rPr>
              <a:t>="</a:t>
            </a:r>
            <a:r>
              <a:rPr lang="nl-NL" b="1" dirty="0" err="1">
                <a:solidFill>
                  <a:srgbClr val="00CC00"/>
                </a:solidFill>
                <a:latin typeface="Courier New"/>
                <a:cs typeface="Courier New"/>
              </a:rPr>
              <a:t>hpurls</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option</a:t>
            </a:r>
            <a:r>
              <a:rPr lang="nl-NL" b="1" dirty="0">
                <a:latin typeface="Courier New"/>
                <a:cs typeface="Courier New"/>
              </a:rPr>
              <a:t> </a:t>
            </a:r>
            <a:r>
              <a:rPr lang="nl-NL" b="1" dirty="0" err="1">
                <a:solidFill>
                  <a:srgbClr val="FF0000"/>
                </a:solidFill>
                <a:latin typeface="Courier New"/>
                <a:cs typeface="Courier New"/>
              </a:rPr>
              <a:t>value</a:t>
            </a:r>
            <a:r>
              <a:rPr lang="nl-NL" b="1" dirty="0">
                <a:latin typeface="Courier New"/>
                <a:cs typeface="Courier New"/>
              </a:rPr>
              <a:t>="</a:t>
            </a:r>
            <a:r>
              <a:rPr lang="nl-NL" b="1" dirty="0">
                <a:solidFill>
                  <a:srgbClr val="00CC00"/>
                </a:solidFill>
                <a:latin typeface="Courier New"/>
                <a:cs typeface="Courier New"/>
              </a:rPr>
              <a:t>http://www.google.com/</a:t>
            </a:r>
            <a:r>
              <a:rPr lang="nl-NL" b="1" dirty="0">
                <a:latin typeface="Courier New"/>
                <a:cs typeface="Courier New"/>
              </a:rPr>
              <a:t>" </a:t>
            </a:r>
            <a:r>
              <a:rPr lang="nl-NL" b="1" dirty="0">
                <a:solidFill>
                  <a:srgbClr val="FF0000"/>
                </a:solidFill>
                <a:latin typeface="Courier New"/>
                <a:cs typeface="Courier New"/>
              </a:rPr>
              <a:t>label</a:t>
            </a:r>
            <a:r>
              <a:rPr lang="nl-NL" b="1" dirty="0">
                <a:latin typeface="Courier New"/>
                <a:cs typeface="Courier New"/>
              </a:rPr>
              <a:t>="</a:t>
            </a:r>
            <a:r>
              <a:rPr lang="nl-NL" b="1" dirty="0">
                <a:solidFill>
                  <a:srgbClr val="00CC00"/>
                </a:solidFill>
                <a:latin typeface="Courier New"/>
                <a:cs typeface="Courier New"/>
              </a:rPr>
              <a:t>Google</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option</a:t>
            </a:r>
            <a:r>
              <a:rPr lang="nl-NL" b="1" dirty="0">
                <a:latin typeface="Courier New"/>
                <a:cs typeface="Courier New"/>
              </a:rPr>
              <a:t> </a:t>
            </a:r>
            <a:r>
              <a:rPr lang="nl-NL" b="1" dirty="0" err="1">
                <a:solidFill>
                  <a:srgbClr val="FF0000"/>
                </a:solidFill>
                <a:latin typeface="Courier New"/>
                <a:cs typeface="Courier New"/>
              </a:rPr>
              <a:t>value</a:t>
            </a:r>
            <a:r>
              <a:rPr lang="nl-NL" b="1" dirty="0">
                <a:latin typeface="Courier New"/>
                <a:cs typeface="Courier New"/>
              </a:rPr>
              <a:t>="</a:t>
            </a:r>
            <a:r>
              <a:rPr lang="nl-NL" b="1" dirty="0">
                <a:solidFill>
                  <a:srgbClr val="00CC00"/>
                </a:solidFill>
                <a:latin typeface="Courier New"/>
                <a:cs typeface="Courier New"/>
              </a:rPr>
              <a:t>http://www.yahoo.com/</a:t>
            </a:r>
            <a:r>
              <a:rPr lang="nl-NL" b="1" dirty="0">
                <a:latin typeface="Courier New"/>
                <a:cs typeface="Courier New"/>
              </a:rPr>
              <a:t>" </a:t>
            </a:r>
            <a:r>
              <a:rPr lang="nl-NL" b="1" dirty="0">
                <a:solidFill>
                  <a:srgbClr val="FF0000"/>
                </a:solidFill>
                <a:latin typeface="Courier New"/>
                <a:cs typeface="Courier New"/>
              </a:rPr>
              <a:t>label</a:t>
            </a:r>
            <a:r>
              <a:rPr lang="nl-NL" b="1" dirty="0">
                <a:latin typeface="Courier New"/>
                <a:cs typeface="Courier New"/>
              </a:rPr>
              <a:t>="</a:t>
            </a:r>
            <a:r>
              <a:rPr lang="nl-NL" b="1" dirty="0">
                <a:solidFill>
                  <a:srgbClr val="00CC00"/>
                </a:solidFill>
                <a:latin typeface="Courier New"/>
                <a:cs typeface="Courier New"/>
              </a:rPr>
              <a:t>Yahoo</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option</a:t>
            </a:r>
            <a:r>
              <a:rPr lang="nl-NL" b="1" dirty="0">
                <a:latin typeface="Courier New"/>
                <a:cs typeface="Courier New"/>
              </a:rPr>
              <a:t> </a:t>
            </a:r>
            <a:r>
              <a:rPr lang="nl-NL" b="1" dirty="0" err="1">
                <a:solidFill>
                  <a:srgbClr val="FF0000"/>
                </a:solidFill>
                <a:latin typeface="Courier New"/>
                <a:cs typeface="Courier New"/>
              </a:rPr>
              <a:t>value</a:t>
            </a:r>
            <a:r>
              <a:rPr lang="nl-NL" b="1" dirty="0">
                <a:latin typeface="Courier New"/>
                <a:cs typeface="Courier New"/>
              </a:rPr>
              <a:t>="</a:t>
            </a:r>
            <a:r>
              <a:rPr lang="nl-NL" b="1" dirty="0">
                <a:solidFill>
                  <a:srgbClr val="00CC00"/>
                </a:solidFill>
                <a:latin typeface="Courier New"/>
                <a:cs typeface="Courier New"/>
              </a:rPr>
              <a:t>http://</a:t>
            </a:r>
            <a:r>
              <a:rPr lang="nl-NL" b="1" dirty="0" err="1">
                <a:solidFill>
                  <a:srgbClr val="00CC00"/>
                </a:solidFill>
                <a:latin typeface="Courier New"/>
                <a:cs typeface="Courier New"/>
              </a:rPr>
              <a:t>www.supinfo.com</a:t>
            </a:r>
            <a:r>
              <a:rPr lang="nl-NL" b="1" dirty="0">
                <a:solidFill>
                  <a:srgbClr val="00CC00"/>
                </a:solidFill>
                <a:latin typeface="Courier New"/>
                <a:cs typeface="Courier New"/>
              </a:rPr>
              <a:t>/</a:t>
            </a:r>
            <a:r>
              <a:rPr lang="nl-NL" b="1" dirty="0">
                <a:latin typeface="Courier New"/>
                <a:cs typeface="Courier New"/>
              </a:rPr>
              <a:t>" </a:t>
            </a:r>
            <a:r>
              <a:rPr lang="nl-NL" b="1" dirty="0">
                <a:solidFill>
                  <a:srgbClr val="FF0000"/>
                </a:solidFill>
                <a:latin typeface="Courier New"/>
                <a:cs typeface="Courier New"/>
              </a:rPr>
              <a:t>label</a:t>
            </a:r>
            <a:r>
              <a:rPr lang="nl-NL" b="1" dirty="0">
                <a:latin typeface="Courier New"/>
                <a:cs typeface="Courier New"/>
              </a:rPr>
              <a:t>="</a:t>
            </a:r>
            <a:r>
              <a:rPr lang="nl-NL" b="1" dirty="0">
                <a:solidFill>
                  <a:srgbClr val="00CC00"/>
                </a:solidFill>
                <a:latin typeface="Courier New"/>
                <a:cs typeface="Courier New"/>
              </a:rPr>
              <a:t>SUPINFO</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a:latin typeface="Courier New"/>
                <a:cs typeface="Courier New"/>
              </a:rPr>
              <a:t>/</a:t>
            </a:r>
            <a:r>
              <a:rPr lang="nl-NL" b="1" dirty="0" err="1">
                <a:solidFill>
                  <a:srgbClr val="3366FF"/>
                </a:solidFill>
                <a:latin typeface="Courier New"/>
                <a:cs typeface="Courier New"/>
              </a:rPr>
              <a:t>datalist</a:t>
            </a:r>
            <a:r>
              <a:rPr lang="nl-NL" b="1" dirty="0">
                <a:latin typeface="Courier New"/>
                <a:cs typeface="Courier New"/>
              </a:rPr>
              <a:t>&gt;</a:t>
            </a:r>
          </a:p>
        </p:txBody>
      </p:sp>
      <p:pic>
        <p:nvPicPr>
          <p:cNvPr id="2" name="Picture 1" descr="Screen Shot 2012-08-10 at 1.17.1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4107213"/>
            <a:ext cx="4147758" cy="1126551"/>
          </a:xfrm>
          <a:prstGeom prst="rect">
            <a:avLst/>
          </a:prstGeom>
          <a:ln>
            <a:solidFill>
              <a:srgbClr val="000000"/>
            </a:solidFill>
          </a:ln>
        </p:spPr>
      </p:pic>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4835415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a:t>Semantic </a:t>
            </a:r>
            <a:r>
              <a:rPr lang="en-US" dirty="0" smtClean="0"/>
              <a:t>markups</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a:t>HTML5 - New markups</a:t>
            </a:r>
          </a:p>
        </p:txBody>
      </p:sp>
      <p:pic>
        <p:nvPicPr>
          <p:cNvPr id="4" name="Picture 3"/>
          <p:cNvPicPr>
            <a:picLocks noChangeAspect="1"/>
          </p:cNvPicPr>
          <p:nvPr/>
        </p:nvPicPr>
        <p:blipFill>
          <a:blip r:embed="rId2"/>
          <a:stretch>
            <a:fillRect/>
          </a:stretch>
        </p:blipFill>
        <p:spPr>
          <a:xfrm>
            <a:off x="6372200" y="2105372"/>
            <a:ext cx="2540000" cy="3200400"/>
          </a:xfrm>
          <a:prstGeom prst="rect">
            <a:avLst/>
          </a:prstGeom>
        </p:spPr>
      </p:pic>
    </p:spTree>
    <p:extLst>
      <p:ext uri="{BB962C8B-B14F-4D97-AF65-F5344CB8AC3E}">
        <p14:creationId xmlns:p14="http://schemas.microsoft.com/office/powerpoint/2010/main" val="30378023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3719628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Media markups</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a:t>HTML5 - New markups</a:t>
            </a:r>
          </a:p>
        </p:txBody>
      </p:sp>
      <p:pic>
        <p:nvPicPr>
          <p:cNvPr id="4" name="Picture 3"/>
          <p:cNvPicPr>
            <a:picLocks noChangeAspect="1"/>
          </p:cNvPicPr>
          <p:nvPr/>
        </p:nvPicPr>
        <p:blipFill>
          <a:blip r:embed="rId2"/>
          <a:stretch>
            <a:fillRect/>
          </a:stretch>
        </p:blipFill>
        <p:spPr>
          <a:xfrm>
            <a:off x="5652120" y="2137420"/>
            <a:ext cx="2963168" cy="2963168"/>
          </a:xfrm>
          <a:prstGeom prst="rect">
            <a:avLst/>
          </a:prstGeom>
        </p:spPr>
      </p:pic>
    </p:spTree>
    <p:extLst>
      <p:ext uri="{BB962C8B-B14F-4D97-AF65-F5344CB8AC3E}">
        <p14:creationId xmlns:p14="http://schemas.microsoft.com/office/powerpoint/2010/main" val="49701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There are more and more Audio and Video on the web</a:t>
            </a:r>
          </a:p>
          <a:p>
            <a:endParaRPr lang="en-US" dirty="0" smtClean="0"/>
          </a:p>
          <a:p>
            <a:r>
              <a:rPr lang="en-US" dirty="0" smtClean="0"/>
              <a:t>Until </a:t>
            </a:r>
            <a:r>
              <a:rPr lang="en-US" dirty="0"/>
              <a:t>now, you had to use non standardize technologies like Java Applets or Flash</a:t>
            </a:r>
          </a:p>
          <a:p>
            <a:pPr lvl="1"/>
            <a:r>
              <a:rPr lang="en-US" dirty="0"/>
              <a:t>Need specific plug-in</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Audio &amp; Video</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07330205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i="1" dirty="0" smtClean="0"/>
              <a:t>audio </a:t>
            </a:r>
            <a:r>
              <a:rPr lang="en-US" dirty="0" smtClean="0"/>
              <a:t>new element represents a sound or audio stream</a:t>
            </a:r>
          </a:p>
          <a:p>
            <a:pPr marL="0" indent="0">
              <a:buNone/>
            </a:pPr>
            <a:endParaRPr lang="en-US" dirty="0" smtClean="0"/>
          </a:p>
          <a:p>
            <a:r>
              <a:rPr lang="en-US" dirty="0" smtClean="0"/>
              <a:t>Content </a:t>
            </a:r>
            <a:r>
              <a:rPr lang="en-US" dirty="0"/>
              <a:t>may be provided inside the audio </a:t>
            </a:r>
            <a:r>
              <a:rPr lang="en-US" dirty="0" smtClean="0"/>
              <a:t>element</a:t>
            </a:r>
          </a:p>
          <a:p>
            <a:pPr lvl="1"/>
            <a:r>
              <a:rPr lang="en-US" dirty="0"/>
              <a:t>User agents should </a:t>
            </a:r>
            <a:r>
              <a:rPr lang="en-US" dirty="0" smtClean="0"/>
              <a:t>show </a:t>
            </a:r>
            <a:r>
              <a:rPr lang="en-US" dirty="0"/>
              <a:t>this content to the </a:t>
            </a:r>
            <a:r>
              <a:rPr lang="en-US" dirty="0" smtClean="0"/>
              <a:t>user only if they don’t </a:t>
            </a:r>
            <a:r>
              <a:rPr lang="en-US" dirty="0"/>
              <a:t>support </a:t>
            </a:r>
            <a:r>
              <a:rPr lang="en-US" dirty="0" smtClean="0"/>
              <a:t>the </a:t>
            </a:r>
            <a:r>
              <a:rPr lang="en-US" i="1" dirty="0" smtClean="0"/>
              <a:t>audio </a:t>
            </a:r>
            <a:r>
              <a:rPr lang="en-US" dirty="0" smtClean="0"/>
              <a:t>element</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Audio</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174458045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Example :</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Audio</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23528" y="2430140"/>
            <a:ext cx="8460432" cy="1872208"/>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audio </a:t>
            </a:r>
            <a:r>
              <a:rPr lang="nl-NL" b="1" dirty="0" err="1" smtClean="0">
                <a:solidFill>
                  <a:srgbClr val="FF0000"/>
                </a:solidFill>
                <a:latin typeface="Courier New"/>
                <a:cs typeface="Courier New"/>
              </a:rPr>
              <a:t>src</a:t>
            </a:r>
            <a:r>
              <a:rPr lang="nl-NL" b="1" dirty="0" smtClean="0">
                <a:latin typeface="Courier New"/>
                <a:cs typeface="Courier New"/>
              </a:rPr>
              <a:t>="</a:t>
            </a:r>
            <a:r>
              <a:rPr lang="nl-NL" b="1" dirty="0" smtClean="0">
                <a:solidFill>
                  <a:srgbClr val="00CC00"/>
                </a:solidFill>
                <a:latin typeface="Courier New"/>
                <a:cs typeface="Courier New"/>
              </a:rPr>
              <a:t>http</a:t>
            </a:r>
            <a:r>
              <a:rPr lang="nl-NL" b="1" dirty="0">
                <a:solidFill>
                  <a:srgbClr val="00CC00"/>
                </a:solidFill>
                <a:latin typeface="Courier New"/>
                <a:cs typeface="Courier New"/>
              </a:rPr>
              <a:t>://</a:t>
            </a:r>
            <a:r>
              <a:rPr lang="nl-NL" b="1" dirty="0" err="1">
                <a:solidFill>
                  <a:srgbClr val="00CC00"/>
                </a:solidFill>
                <a:latin typeface="Courier New"/>
                <a:cs typeface="Courier New"/>
              </a:rPr>
              <a:t>images.wikia.com</a:t>
            </a:r>
            <a:r>
              <a:rPr lang="nl-NL" b="1" dirty="0">
                <a:solidFill>
                  <a:srgbClr val="00CC00"/>
                </a:solidFill>
                <a:latin typeface="Courier New"/>
                <a:cs typeface="Courier New"/>
              </a:rPr>
              <a:t>/</a:t>
            </a:r>
            <a:r>
              <a:rPr lang="nl-NL" b="1" dirty="0" err="1">
                <a:solidFill>
                  <a:srgbClr val="00CC00"/>
                </a:solidFill>
                <a:latin typeface="Courier New"/>
                <a:cs typeface="Courier New"/>
              </a:rPr>
              <a:t>starwars</a:t>
            </a:r>
            <a:r>
              <a:rPr lang="nl-NL" b="1" dirty="0">
                <a:solidFill>
                  <a:srgbClr val="00CC00"/>
                </a:solidFill>
                <a:latin typeface="Courier New"/>
                <a:cs typeface="Courier New"/>
              </a:rPr>
              <a:t>/images/3/</a:t>
            </a:r>
            <a:r>
              <a:rPr lang="nl-NL" b="1" dirty="0" smtClean="0">
                <a:solidFill>
                  <a:srgbClr val="00CC00"/>
                </a:solidFill>
                <a:latin typeface="Courier New"/>
                <a:cs typeface="Courier New"/>
              </a:rPr>
              <a:t>38/</a:t>
            </a:r>
            <a:r>
              <a:rPr lang="nl-NL" b="1" dirty="0" err="1" smtClean="0">
                <a:solidFill>
                  <a:srgbClr val="00CC00"/>
                </a:solidFill>
                <a:latin typeface="Courier New"/>
                <a:cs typeface="Courier New"/>
              </a:rPr>
              <a:t>UlicFalls.ogg</a:t>
            </a:r>
            <a:r>
              <a:rPr lang="nl-NL" b="1" dirty="0" smtClean="0">
                <a:solidFill>
                  <a:srgbClr val="000000"/>
                </a:solidFill>
                <a:latin typeface="Courier New"/>
                <a:cs typeface="Courier New"/>
              </a:rPr>
              <a:t>"</a:t>
            </a:r>
            <a:r>
              <a:rPr lang="nl-NL" b="1" dirty="0" smtClean="0">
                <a:solidFill>
                  <a:srgbClr val="00CC00"/>
                </a:solidFill>
                <a:latin typeface="Courier New"/>
                <a:cs typeface="Courier New"/>
              </a:rPr>
              <a:t> </a:t>
            </a:r>
            <a:r>
              <a:rPr lang="nl-NL" b="1" dirty="0" err="1" smtClean="0">
                <a:solidFill>
                  <a:srgbClr val="FF0000"/>
                </a:solidFill>
                <a:latin typeface="Courier New"/>
                <a:cs typeface="Courier New"/>
              </a:rPr>
              <a:t>controls</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err="1">
                <a:latin typeface="Courier New"/>
                <a:cs typeface="Courier New"/>
              </a:rPr>
              <a:t>Your</a:t>
            </a:r>
            <a:r>
              <a:rPr lang="nl-NL" b="1" dirty="0">
                <a:latin typeface="Courier New"/>
                <a:cs typeface="Courier New"/>
              </a:rPr>
              <a:t> browser </a:t>
            </a:r>
            <a:r>
              <a:rPr lang="nl-NL" b="1" dirty="0" err="1">
                <a:latin typeface="Courier New"/>
                <a:cs typeface="Courier New"/>
              </a:rPr>
              <a:t>doesn't</a:t>
            </a:r>
            <a:r>
              <a:rPr lang="nl-NL" b="1" dirty="0">
                <a:latin typeface="Courier New"/>
                <a:cs typeface="Courier New"/>
              </a:rPr>
              <a:t> support </a:t>
            </a:r>
            <a:r>
              <a:rPr lang="nl-NL" b="1" dirty="0" smtClean="0">
                <a:latin typeface="Courier New"/>
                <a:cs typeface="Courier New"/>
              </a:rPr>
              <a:t>the HTML5 </a:t>
            </a:r>
            <a:r>
              <a:rPr lang="nl-NL" b="1" dirty="0">
                <a:latin typeface="Courier New"/>
                <a:cs typeface="Courier New"/>
              </a:rPr>
              <a:t>audio element.</a:t>
            </a:r>
            <a:endParaRPr lang="nl-NL" b="1" dirty="0" smtClean="0">
              <a:latin typeface="Courier New"/>
              <a:cs typeface="Courier New"/>
            </a:endParaRP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audio</a:t>
            </a:r>
            <a:r>
              <a:rPr lang="nl-NL" b="1" dirty="0" smtClean="0">
                <a:latin typeface="Courier New"/>
                <a:cs typeface="Courier New"/>
              </a:rPr>
              <a:t>&gt;</a:t>
            </a:r>
            <a:endParaRPr lang="nl-NL" b="1" dirty="0">
              <a:latin typeface="Courier New"/>
              <a:cs typeface="Courier New"/>
            </a:endParaRPr>
          </a:p>
        </p:txBody>
      </p:sp>
      <p:pic>
        <p:nvPicPr>
          <p:cNvPr id="2" name="Picture 1" descr="Screen Shot 2012-08-10 at 1.57.3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324" y="3870300"/>
            <a:ext cx="3975100" cy="787400"/>
          </a:xfrm>
          <a:prstGeom prst="rect">
            <a:avLst/>
          </a:prstGeom>
          <a:ln>
            <a:solidFill>
              <a:srgbClr val="000000"/>
            </a:solidFill>
          </a:ln>
        </p:spPr>
      </p:pic>
      <p:sp>
        <p:nvSpPr>
          <p:cNvPr id="9"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41814990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new </a:t>
            </a:r>
            <a:r>
              <a:rPr lang="en-US" i="1" dirty="0"/>
              <a:t>video </a:t>
            </a:r>
            <a:r>
              <a:rPr lang="en-US" dirty="0"/>
              <a:t>element is used for playing </a:t>
            </a:r>
            <a:r>
              <a:rPr lang="en-US" dirty="0" smtClean="0"/>
              <a:t>videos </a:t>
            </a:r>
            <a:r>
              <a:rPr lang="en-US" dirty="0"/>
              <a:t>and audio files with </a:t>
            </a:r>
            <a:r>
              <a:rPr lang="en-US" dirty="0" smtClean="0"/>
              <a:t>captions</a:t>
            </a:r>
            <a:endParaRPr lang="en-US" dirty="0"/>
          </a:p>
          <a:p>
            <a:endParaRPr lang="en-US" dirty="0" smtClean="0"/>
          </a:p>
          <a:p>
            <a:r>
              <a:rPr lang="en-US" dirty="0" smtClean="0"/>
              <a:t>Again, content </a:t>
            </a:r>
            <a:r>
              <a:rPr lang="en-US" dirty="0"/>
              <a:t>may be provided inside the </a:t>
            </a:r>
            <a:r>
              <a:rPr lang="en-US" i="1" dirty="0" smtClean="0"/>
              <a:t>video</a:t>
            </a:r>
            <a:r>
              <a:rPr lang="en-US" dirty="0" smtClean="0"/>
              <a:t> element</a:t>
            </a:r>
          </a:p>
          <a:p>
            <a:pPr lvl="1"/>
            <a:r>
              <a:rPr lang="en-US" dirty="0"/>
              <a:t>User agents should </a:t>
            </a:r>
            <a:r>
              <a:rPr lang="en-US" dirty="0" smtClean="0"/>
              <a:t>show </a:t>
            </a:r>
            <a:r>
              <a:rPr lang="en-US" dirty="0"/>
              <a:t>this content to the </a:t>
            </a:r>
            <a:r>
              <a:rPr lang="en-US" dirty="0" smtClean="0"/>
              <a:t>user only if they don’t </a:t>
            </a:r>
            <a:r>
              <a:rPr lang="en-US" dirty="0"/>
              <a:t>support </a:t>
            </a:r>
            <a:r>
              <a:rPr lang="en-US" dirty="0" smtClean="0"/>
              <a:t>the </a:t>
            </a:r>
            <a:r>
              <a:rPr lang="en-US" i="1" dirty="0" smtClean="0"/>
              <a:t>video </a:t>
            </a:r>
            <a:r>
              <a:rPr lang="en-US" dirty="0" smtClean="0"/>
              <a:t>element</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Video</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79591106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Example :</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Video</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23528" y="1921396"/>
            <a:ext cx="8460432" cy="1872208"/>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video </a:t>
            </a:r>
            <a:r>
              <a:rPr lang="nl-NL" b="1" dirty="0" err="1" smtClean="0">
                <a:solidFill>
                  <a:srgbClr val="FF0000"/>
                </a:solidFill>
                <a:latin typeface="Courier New"/>
                <a:cs typeface="Courier New"/>
              </a:rPr>
              <a:t>src</a:t>
            </a:r>
            <a:r>
              <a:rPr lang="nl-NL" b="1" dirty="0" smtClean="0">
                <a:latin typeface="Courier New"/>
                <a:cs typeface="Courier New"/>
              </a:rPr>
              <a:t>="</a:t>
            </a:r>
            <a:r>
              <a:rPr lang="nl-NL" b="1" dirty="0" smtClean="0">
                <a:solidFill>
                  <a:srgbClr val="00CC00"/>
                </a:solidFill>
                <a:latin typeface="Courier New"/>
                <a:cs typeface="Courier New"/>
              </a:rPr>
              <a:t>myVideo.mp4</a:t>
            </a:r>
            <a:r>
              <a:rPr lang="nl-NL" b="1" dirty="0" smtClean="0">
                <a:solidFill>
                  <a:srgbClr val="000000"/>
                </a:solidFill>
                <a:latin typeface="Courier New"/>
                <a:cs typeface="Courier New"/>
              </a:rPr>
              <a:t>"</a:t>
            </a:r>
            <a:r>
              <a:rPr lang="nl-NL" b="1" dirty="0" smtClean="0">
                <a:solidFill>
                  <a:srgbClr val="00CC00"/>
                </a:solidFill>
                <a:latin typeface="Courier New"/>
                <a:cs typeface="Courier New"/>
              </a:rPr>
              <a:t> </a:t>
            </a:r>
            <a:r>
              <a:rPr lang="nl-NL" b="1" dirty="0">
                <a:solidFill>
                  <a:srgbClr val="FF0000"/>
                </a:solidFill>
                <a:latin typeface="Courier New"/>
                <a:cs typeface="Courier New"/>
              </a:rPr>
              <a:t>poster</a:t>
            </a:r>
            <a:r>
              <a:rPr lang="nl-NL" b="1" dirty="0">
                <a:latin typeface="Courier New"/>
                <a:cs typeface="Courier New"/>
              </a:rPr>
              <a:t>="</a:t>
            </a:r>
            <a:r>
              <a:rPr lang="nl-NL" b="1" dirty="0" err="1">
                <a:solidFill>
                  <a:srgbClr val="00CC00"/>
                </a:solidFill>
                <a:latin typeface="Courier New"/>
                <a:cs typeface="Courier New"/>
              </a:rPr>
              <a:t>movie.jpg</a:t>
            </a:r>
            <a:r>
              <a:rPr lang="nl-NL" b="1" dirty="0">
                <a:latin typeface="Courier New"/>
                <a:cs typeface="Courier New"/>
              </a:rPr>
              <a:t>" </a:t>
            </a:r>
            <a:r>
              <a:rPr lang="nl-NL" b="1" dirty="0" err="1">
                <a:solidFill>
                  <a:srgbClr val="FF0000"/>
                </a:solidFill>
                <a:latin typeface="Courier New"/>
                <a:cs typeface="Courier New"/>
              </a:rPr>
              <a:t>controls</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err="1">
                <a:latin typeface="Courier New"/>
                <a:cs typeface="Courier New"/>
              </a:rPr>
              <a:t>Your</a:t>
            </a:r>
            <a:r>
              <a:rPr lang="nl-NL" b="1" dirty="0">
                <a:latin typeface="Courier New"/>
                <a:cs typeface="Courier New"/>
              </a:rPr>
              <a:t> browser </a:t>
            </a:r>
            <a:r>
              <a:rPr lang="nl-NL" b="1" dirty="0" err="1">
                <a:latin typeface="Courier New"/>
                <a:cs typeface="Courier New"/>
              </a:rPr>
              <a:t>doesn't</a:t>
            </a:r>
            <a:r>
              <a:rPr lang="nl-NL" b="1" dirty="0">
                <a:latin typeface="Courier New"/>
                <a:cs typeface="Courier New"/>
              </a:rPr>
              <a:t> support </a:t>
            </a:r>
            <a:r>
              <a:rPr lang="nl-NL" b="1" dirty="0" smtClean="0">
                <a:latin typeface="Courier New"/>
                <a:cs typeface="Courier New"/>
              </a:rPr>
              <a:t>the HTML5 video element</a:t>
            </a:r>
            <a:r>
              <a:rPr lang="nl-NL" b="1" dirty="0">
                <a:latin typeface="Courier New"/>
                <a:cs typeface="Courier New"/>
              </a:rPr>
              <a:t>.</a:t>
            </a:r>
            <a:endParaRPr lang="nl-NL" b="1" dirty="0" smtClean="0">
              <a:latin typeface="Courier New"/>
              <a:cs typeface="Courier New"/>
            </a:endParaRP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video</a:t>
            </a:r>
            <a:r>
              <a:rPr lang="nl-NL" b="1" dirty="0" smtClean="0">
                <a:latin typeface="Courier New"/>
                <a:cs typeface="Courier New"/>
              </a:rPr>
              <a:t>&gt;</a:t>
            </a:r>
            <a:endParaRPr lang="nl-NL" b="1" dirty="0">
              <a:latin typeface="Courier New"/>
              <a:cs typeface="Courier New"/>
            </a:endParaRPr>
          </a:p>
        </p:txBody>
      </p:sp>
      <p:pic>
        <p:nvPicPr>
          <p:cNvPr id="7" name="Picture 6" descr="Screen Shot 2012-08-10 at 2.06.1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64" y="3145532"/>
            <a:ext cx="3491880" cy="2008308"/>
          </a:xfrm>
          <a:prstGeom prst="rect">
            <a:avLst/>
          </a:prstGeom>
          <a:ln>
            <a:solidFill>
              <a:srgbClr val="000000"/>
            </a:solidFill>
          </a:ln>
        </p:spPr>
      </p:pic>
      <p:sp>
        <p:nvSpPr>
          <p:cNvPr id="9"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149170121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i="1" dirty="0" smtClean="0"/>
              <a:t>audio</a:t>
            </a:r>
            <a:r>
              <a:rPr lang="en-US" dirty="0" smtClean="0"/>
              <a:t> and </a:t>
            </a:r>
            <a:r>
              <a:rPr lang="en-US" i="1" dirty="0" smtClean="0"/>
              <a:t>video</a:t>
            </a:r>
            <a:r>
              <a:rPr lang="en-US" dirty="0" smtClean="0"/>
              <a:t> have some common attributes</a:t>
            </a:r>
          </a:p>
          <a:p>
            <a:pPr lvl="1"/>
            <a:endParaRPr lang="en-US" i="1" dirty="0" smtClean="0"/>
          </a:p>
          <a:p>
            <a:pPr lvl="1"/>
            <a:r>
              <a:rPr lang="en-US" i="1" dirty="0" smtClean="0"/>
              <a:t>preload</a:t>
            </a:r>
            <a:r>
              <a:rPr lang="en-US" dirty="0" smtClean="0"/>
              <a:t>: to pre-download the media resource</a:t>
            </a:r>
          </a:p>
          <a:p>
            <a:pPr marL="457200" lvl="1" indent="0">
              <a:buNone/>
            </a:pPr>
            <a:endParaRPr lang="en-US" dirty="0" smtClean="0"/>
          </a:p>
          <a:p>
            <a:pPr lvl="1"/>
            <a:r>
              <a:rPr lang="en-US" i="1" dirty="0" err="1" smtClean="0"/>
              <a:t>autoplay</a:t>
            </a:r>
            <a:r>
              <a:rPr lang="en-US" dirty="0" smtClean="0"/>
              <a:t>: to automatically begin playback of the media resource</a:t>
            </a:r>
          </a:p>
          <a:p>
            <a:pPr lvl="1"/>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Common attributes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24618965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i="1" dirty="0" smtClean="0"/>
              <a:t>audio</a:t>
            </a:r>
            <a:r>
              <a:rPr lang="en-US" dirty="0" smtClean="0"/>
              <a:t> and </a:t>
            </a:r>
            <a:r>
              <a:rPr lang="en-US" i="1" dirty="0" smtClean="0"/>
              <a:t>video</a:t>
            </a:r>
            <a:r>
              <a:rPr lang="en-US" dirty="0" smtClean="0"/>
              <a:t> have some common attributes</a:t>
            </a:r>
          </a:p>
          <a:p>
            <a:pPr lvl="1"/>
            <a:endParaRPr lang="en-US" dirty="0"/>
          </a:p>
          <a:p>
            <a:pPr lvl="1"/>
            <a:r>
              <a:rPr lang="en-US" i="1" dirty="0" smtClean="0"/>
              <a:t>controls</a:t>
            </a:r>
            <a:r>
              <a:rPr lang="en-US" dirty="0" smtClean="0"/>
              <a:t>:</a:t>
            </a:r>
            <a:r>
              <a:rPr lang="en-US" i="1" dirty="0" smtClean="0"/>
              <a:t> </a:t>
            </a:r>
            <a:r>
              <a:rPr lang="en-US" dirty="0" smtClean="0"/>
              <a:t>to ask to the user agent to provide its own set of controls</a:t>
            </a:r>
          </a:p>
          <a:p>
            <a:pPr lvl="1"/>
            <a:endParaRPr lang="en-US" i="1" dirty="0"/>
          </a:p>
          <a:p>
            <a:pPr lvl="1"/>
            <a:r>
              <a:rPr lang="en-US" i="1" dirty="0" smtClean="0"/>
              <a:t>loop</a:t>
            </a:r>
            <a:r>
              <a:rPr lang="en-US" dirty="0"/>
              <a:t>: to seek back to the start of the media resource upon reaching the end</a:t>
            </a:r>
            <a:endParaRPr lang="en-US" i="1"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Common attributes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96120141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The </a:t>
            </a:r>
            <a:r>
              <a:rPr lang="en-US" i="1" dirty="0" smtClean="0"/>
              <a:t>source</a:t>
            </a:r>
            <a:r>
              <a:rPr lang="en-US" dirty="0" smtClean="0"/>
              <a:t> element allows to specify multiple alternative of sources to a media element</a:t>
            </a:r>
            <a:endParaRPr lang="en-US" dirty="0"/>
          </a:p>
          <a:p>
            <a:endParaRPr lang="en-US" dirty="0" smtClean="0"/>
          </a:p>
          <a:p>
            <a:r>
              <a:rPr lang="en-US" dirty="0" smtClean="0"/>
              <a:t>Allows the browser to choose the better source based on its media type or codec support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Alternative sources</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0130814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Semantic elements describe their meaning or purpose clearly to the </a:t>
            </a:r>
            <a:r>
              <a:rPr lang="en-US" dirty="0" smtClean="0"/>
              <a:t>browsers</a:t>
            </a:r>
          </a:p>
          <a:p>
            <a:endParaRPr lang="en-US" dirty="0"/>
          </a:p>
          <a:p>
            <a:r>
              <a:rPr lang="en-US" dirty="0" smtClean="0"/>
              <a:t>With HTML5, no more overuse of the </a:t>
            </a:r>
            <a:r>
              <a:rPr lang="en-US" i="1" dirty="0" smtClean="0"/>
              <a:t>div</a:t>
            </a:r>
            <a:r>
              <a:rPr lang="en-US" dirty="0" smtClean="0"/>
              <a:t> tag to define </a:t>
            </a:r>
            <a:r>
              <a:rPr lang="en-US" dirty="0"/>
              <a:t>a division or a </a:t>
            </a:r>
            <a:r>
              <a:rPr lang="en-US" dirty="0" smtClean="0"/>
              <a:t>section</a:t>
            </a:r>
          </a:p>
          <a:p>
            <a:pPr lvl="1"/>
            <a:r>
              <a:rPr lang="en-US" dirty="0" smtClean="0"/>
              <a:t>Doesn’t tell </a:t>
            </a:r>
            <a:r>
              <a:rPr lang="en-US" dirty="0"/>
              <a:t>us anything about its content </a:t>
            </a:r>
            <a:endParaRPr lang="en-US" dirty="0" smtClean="0"/>
          </a:p>
          <a:p>
            <a:pPr lvl="1"/>
            <a:r>
              <a:rPr lang="en-US" dirty="0"/>
              <a:t>D</a:t>
            </a:r>
            <a:r>
              <a:rPr lang="en-US" dirty="0" smtClean="0"/>
              <a:t>oesn’t convey </a:t>
            </a:r>
            <a:r>
              <a:rPr lang="en-US" dirty="0"/>
              <a:t>any clear </a:t>
            </a:r>
            <a:r>
              <a:rPr lang="en-US" dirty="0" smtClean="0"/>
              <a:t>meaning</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Presentation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72238669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Example: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Alternative sources</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23528" y="2209428"/>
            <a:ext cx="8460432" cy="2592288"/>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audio </a:t>
            </a:r>
            <a:r>
              <a:rPr lang="nl-NL" b="1" dirty="0" err="1" smtClean="0">
                <a:solidFill>
                  <a:srgbClr val="FF0000"/>
                </a:solidFill>
                <a:latin typeface="Courier New"/>
                <a:cs typeface="Courier New"/>
              </a:rPr>
              <a:t>controls</a:t>
            </a:r>
            <a:r>
              <a:rPr lang="nl-NL" b="1" dirty="0" smtClean="0">
                <a:solidFill>
                  <a:srgbClr val="FF0000"/>
                </a:solidFill>
                <a:latin typeface="Courier New"/>
                <a:cs typeface="Courier New"/>
              </a:rPr>
              <a:t> </a:t>
            </a:r>
            <a:r>
              <a:rPr lang="nl-NL" b="1" dirty="0" err="1" smtClean="0">
                <a:solidFill>
                  <a:srgbClr val="FF0000"/>
                </a:solidFill>
                <a:latin typeface="Courier New"/>
                <a:cs typeface="Courier New"/>
              </a:rPr>
              <a:t>autoplay</a:t>
            </a:r>
            <a:r>
              <a:rPr lang="nl-NL" b="1" dirty="0" smtClean="0">
                <a:solidFill>
                  <a:srgbClr val="FF0000"/>
                </a:solidFill>
                <a:latin typeface="Courier New"/>
                <a:cs typeface="Courier New"/>
              </a:rPr>
              <a:t> loop</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source</a:t>
            </a:r>
            <a:r>
              <a:rPr lang="nl-NL" b="1" dirty="0" smtClean="0">
                <a:latin typeface="Courier New"/>
                <a:cs typeface="Courier New"/>
              </a:rPr>
              <a:t> </a:t>
            </a:r>
            <a:r>
              <a:rPr lang="nl-NL" b="1" dirty="0" err="1">
                <a:solidFill>
                  <a:srgbClr val="FF0000"/>
                </a:solidFill>
                <a:latin typeface="Courier New"/>
                <a:cs typeface="Courier New"/>
              </a:rPr>
              <a:t>src</a:t>
            </a:r>
            <a:r>
              <a:rPr lang="nl-NL" b="1" dirty="0" smtClean="0">
                <a:latin typeface="Courier New"/>
                <a:cs typeface="Courier New"/>
              </a:rPr>
              <a:t>="</a:t>
            </a:r>
            <a:r>
              <a:rPr lang="nl-NL" b="1" dirty="0" err="1">
                <a:solidFill>
                  <a:srgbClr val="00CC00"/>
                </a:solidFill>
                <a:latin typeface="Courier New"/>
                <a:cs typeface="Courier New"/>
              </a:rPr>
              <a:t>song.ogg</a:t>
            </a:r>
            <a:r>
              <a:rPr lang="nl-NL" b="1" dirty="0" smtClean="0">
                <a:latin typeface="Courier New"/>
                <a:cs typeface="Courier New"/>
              </a:rPr>
              <a:t>" </a:t>
            </a:r>
            <a:r>
              <a:rPr lang="nl-NL" b="1" dirty="0">
                <a:solidFill>
                  <a:srgbClr val="FF0000"/>
                </a:solidFill>
                <a:latin typeface="Courier New"/>
                <a:cs typeface="Courier New"/>
              </a:rPr>
              <a:t>type</a:t>
            </a:r>
            <a:r>
              <a:rPr lang="nl-NL" b="1" dirty="0" smtClean="0">
                <a:latin typeface="Courier New"/>
                <a:cs typeface="Courier New"/>
              </a:rPr>
              <a:t>="</a:t>
            </a:r>
            <a:r>
              <a:rPr lang="nl-NL" b="1" dirty="0">
                <a:solidFill>
                  <a:srgbClr val="00CC00"/>
                </a:solidFill>
                <a:latin typeface="Courier New"/>
                <a:cs typeface="Courier New"/>
              </a:rPr>
              <a:t>audio/</a:t>
            </a:r>
            <a:r>
              <a:rPr lang="nl-NL" b="1" dirty="0" err="1">
                <a:solidFill>
                  <a:srgbClr val="00CC00"/>
                </a:solidFill>
                <a:latin typeface="Courier New"/>
                <a:cs typeface="Courier New"/>
              </a:rPr>
              <a:t>ogg</a:t>
            </a:r>
            <a:r>
              <a:rPr lang="nl-NL" b="1" dirty="0" smtClean="0">
                <a:latin typeface="Courier New"/>
                <a:cs typeface="Courier New"/>
              </a:rPr>
              <a:t>" /&gt;</a:t>
            </a:r>
          </a:p>
          <a:p>
            <a:pPr marL="403225" indent="-342900">
              <a:lnSpc>
                <a:spcPct val="8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source</a:t>
            </a:r>
            <a:r>
              <a:rPr lang="nl-NL" b="1" dirty="0">
                <a:latin typeface="Courier New"/>
                <a:cs typeface="Courier New"/>
              </a:rPr>
              <a:t> </a:t>
            </a:r>
            <a:r>
              <a:rPr lang="nl-NL" b="1" dirty="0" err="1">
                <a:solidFill>
                  <a:srgbClr val="FF0000"/>
                </a:solidFill>
                <a:latin typeface="Courier New"/>
                <a:cs typeface="Courier New"/>
              </a:rPr>
              <a:t>src</a:t>
            </a:r>
            <a:r>
              <a:rPr lang="nl-NL" b="1" dirty="0">
                <a:latin typeface="Courier New"/>
                <a:cs typeface="Courier New"/>
              </a:rPr>
              <a:t>="</a:t>
            </a:r>
            <a:r>
              <a:rPr lang="nl-NL" b="1" dirty="0">
                <a:solidFill>
                  <a:srgbClr val="00CC00"/>
                </a:solidFill>
                <a:latin typeface="Courier New"/>
                <a:cs typeface="Courier New"/>
              </a:rPr>
              <a:t>song.mp3</a:t>
            </a:r>
            <a:r>
              <a:rPr lang="nl-NL" b="1" dirty="0" smtClean="0">
                <a:latin typeface="Courier New"/>
                <a:cs typeface="Courier New"/>
              </a:rPr>
              <a:t>" </a:t>
            </a:r>
            <a:r>
              <a:rPr lang="nl-NL" b="1" dirty="0">
                <a:solidFill>
                  <a:srgbClr val="FF0000"/>
                </a:solidFill>
                <a:latin typeface="Courier New"/>
                <a:cs typeface="Courier New"/>
              </a:rPr>
              <a:t>type</a:t>
            </a:r>
            <a:r>
              <a:rPr lang="nl-NL" b="1" dirty="0">
                <a:latin typeface="Courier New"/>
                <a:cs typeface="Courier New"/>
              </a:rPr>
              <a:t>="</a:t>
            </a:r>
            <a:r>
              <a:rPr lang="nl-NL" b="1" dirty="0">
                <a:solidFill>
                  <a:srgbClr val="00CC00"/>
                </a:solidFill>
                <a:latin typeface="Courier New"/>
                <a:cs typeface="Courier New"/>
              </a:rPr>
              <a:t>audio/</a:t>
            </a:r>
            <a:r>
              <a:rPr lang="nl-NL" b="1" dirty="0" err="1">
                <a:solidFill>
                  <a:srgbClr val="00CC00"/>
                </a:solidFill>
                <a:latin typeface="Courier New"/>
                <a:cs typeface="Courier New"/>
              </a:rPr>
              <a:t>mpeg</a:t>
            </a:r>
            <a:r>
              <a:rPr lang="nl-NL" b="1" dirty="0" smtClean="0">
                <a:latin typeface="Courier New"/>
                <a:cs typeface="Courier New"/>
              </a:rPr>
              <a:t>" </a:t>
            </a:r>
            <a:r>
              <a:rPr lang="nl-NL" b="1" dirty="0">
                <a:latin typeface="Courier New"/>
                <a:cs typeface="Courier New"/>
              </a:rPr>
              <a:t>/</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endParaRPr lang="nl-NL" b="1" dirty="0" smtClean="0">
              <a:latin typeface="Courier New"/>
              <a:cs typeface="Courier New"/>
            </a:endParaRP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err="1">
                <a:latin typeface="Courier New"/>
                <a:cs typeface="Courier New"/>
              </a:rPr>
              <a:t>Your</a:t>
            </a:r>
            <a:r>
              <a:rPr lang="nl-NL" b="1" dirty="0">
                <a:latin typeface="Courier New"/>
                <a:cs typeface="Courier New"/>
              </a:rPr>
              <a:t> browser </a:t>
            </a:r>
            <a:r>
              <a:rPr lang="nl-NL" b="1" dirty="0" err="1">
                <a:latin typeface="Courier New"/>
                <a:cs typeface="Courier New"/>
              </a:rPr>
              <a:t>doesn't</a:t>
            </a:r>
            <a:r>
              <a:rPr lang="nl-NL" b="1" dirty="0">
                <a:latin typeface="Courier New"/>
                <a:cs typeface="Courier New"/>
              </a:rPr>
              <a:t> </a:t>
            </a:r>
            <a:r>
              <a:rPr lang="nl-NL" b="1" dirty="0" smtClean="0">
                <a:latin typeface="Courier New"/>
                <a:cs typeface="Courier New"/>
              </a:rPr>
              <a:t>support the </a:t>
            </a:r>
            <a:r>
              <a:rPr lang="nl-NL" b="1" dirty="0">
                <a:latin typeface="Courier New"/>
                <a:cs typeface="Courier New"/>
              </a:rPr>
              <a:t>HTML5 </a:t>
            </a:r>
            <a:r>
              <a:rPr lang="nl-NL" b="1" dirty="0" smtClean="0">
                <a:latin typeface="Courier New"/>
                <a:cs typeface="Courier New"/>
              </a:rPr>
              <a:t>audio element.</a:t>
            </a:r>
          </a:p>
          <a:p>
            <a:pPr marL="403225" indent="-342900">
              <a:lnSpc>
                <a:spcPct val="70000"/>
              </a:lnSpc>
              <a:spcBef>
                <a:spcPct val="20000"/>
              </a:spcBef>
              <a:spcAft>
                <a:spcPct val="30000"/>
              </a:spcAft>
              <a:buClr>
                <a:srgbClr val="7030A0"/>
              </a:buClr>
            </a:pPr>
            <a:endParaRPr lang="nl-NL" b="1" dirty="0" smtClean="0">
              <a:latin typeface="Courier New"/>
              <a:cs typeface="Courier New"/>
            </a:endParaRP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video</a:t>
            </a:r>
            <a:r>
              <a:rPr lang="nl-NL" b="1" dirty="0" smtClean="0">
                <a:latin typeface="Courier New"/>
                <a:cs typeface="Courier New"/>
              </a:rPr>
              <a:t>&gt;</a:t>
            </a:r>
            <a:endParaRPr lang="nl-NL" b="1" dirty="0">
              <a:latin typeface="Courier New"/>
              <a:cs typeface="Courier New"/>
            </a:endParaRPr>
          </a:p>
        </p:txBody>
      </p:sp>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21449551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Support for audio codecs</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graphicFrame>
        <p:nvGraphicFramePr>
          <p:cNvPr id="6" name="Table 5"/>
          <p:cNvGraphicFramePr>
            <a:graphicFrameLocks noGrp="1"/>
          </p:cNvGraphicFramePr>
          <p:nvPr>
            <p:extLst>
              <p:ext uri="{D42A27DB-BD31-4B8C-83A1-F6EECF244321}">
                <p14:modId xmlns:p14="http://schemas.microsoft.com/office/powerpoint/2010/main" val="1726765400"/>
              </p:ext>
            </p:extLst>
          </p:nvPr>
        </p:nvGraphicFramePr>
        <p:xfrm>
          <a:off x="1115615" y="1338932"/>
          <a:ext cx="6984777" cy="3606800"/>
        </p:xfrm>
        <a:graphic>
          <a:graphicData uri="http://schemas.openxmlformats.org/drawingml/2006/table">
            <a:tbl>
              <a:tblPr firstRow="1" bandRow="1">
                <a:tableStyleId>{5C22544A-7EE6-4342-B048-85BDC9FD1C3A}</a:tableStyleId>
              </a:tblPr>
              <a:tblGrid>
                <a:gridCol w="2328259"/>
                <a:gridCol w="1632182"/>
                <a:gridCol w="3024336"/>
              </a:tblGrid>
              <a:tr h="370840">
                <a:tc>
                  <a:txBody>
                    <a:bodyPr/>
                    <a:lstStyle/>
                    <a:p>
                      <a:pPr algn="ctr"/>
                      <a:r>
                        <a:rPr lang="en-US" b="1" dirty="0" smtClean="0"/>
                        <a:t>Browser</a:t>
                      </a:r>
                      <a:endParaRPr lang="en-US" b="1" dirty="0"/>
                    </a:p>
                  </a:txBody>
                  <a:tcPr/>
                </a:tc>
                <a:tc>
                  <a:txBody>
                    <a:bodyPr/>
                    <a:lstStyle/>
                    <a:p>
                      <a:pPr algn="ctr"/>
                      <a:r>
                        <a:rPr lang="en-US" b="1" dirty="0" smtClean="0"/>
                        <a:t>Version</a:t>
                      </a:r>
                      <a:endParaRPr lang="en-US" b="1" dirty="0"/>
                    </a:p>
                  </a:txBody>
                  <a:tcPr/>
                </a:tc>
                <a:tc>
                  <a:txBody>
                    <a:bodyPr/>
                    <a:lstStyle/>
                    <a:p>
                      <a:pPr algn="ctr"/>
                      <a:r>
                        <a:rPr lang="en-US" b="1" dirty="0" smtClean="0"/>
                        <a:t>Codec Support</a:t>
                      </a:r>
                      <a:endParaRPr lang="en-US" b="1" dirty="0"/>
                    </a:p>
                  </a:txBody>
                  <a:tcPr/>
                </a:tc>
              </a:tr>
              <a:tr h="370840">
                <a:tc>
                  <a:txBody>
                    <a:bodyPr/>
                    <a:lstStyle/>
                    <a:p>
                      <a:pPr algn="ctr"/>
                      <a:r>
                        <a:rPr lang="en-US" dirty="0" smtClean="0"/>
                        <a:t>Internet</a:t>
                      </a:r>
                      <a:r>
                        <a:rPr lang="en-US" baseline="0" dirty="0" smtClean="0"/>
                        <a:t> Explorer</a:t>
                      </a:r>
                      <a:endParaRPr lang="en-US" dirty="0"/>
                    </a:p>
                  </a:txBody>
                  <a:tcPr anchor="ctr"/>
                </a:tc>
                <a:tc>
                  <a:txBody>
                    <a:bodyPr/>
                    <a:lstStyle/>
                    <a:p>
                      <a:pPr algn="ctr"/>
                      <a:r>
                        <a:rPr lang="en-US" dirty="0" smtClean="0"/>
                        <a:t>9.0+</a:t>
                      </a:r>
                      <a:endParaRPr lang="en-US" dirty="0"/>
                    </a:p>
                  </a:txBody>
                  <a:tcPr anchor="ctr"/>
                </a:tc>
                <a:tc>
                  <a:txBody>
                    <a:bodyPr/>
                    <a:lstStyle/>
                    <a:p>
                      <a:r>
                        <a:rPr lang="en-US" dirty="0" smtClean="0"/>
                        <a:t>MP3, AAC</a:t>
                      </a:r>
                      <a:endParaRPr lang="en-US" dirty="0"/>
                    </a:p>
                  </a:txBody>
                  <a:tcPr/>
                </a:tc>
              </a:tr>
              <a:tr h="370840">
                <a:tc>
                  <a:txBody>
                    <a:bodyPr/>
                    <a:lstStyle/>
                    <a:p>
                      <a:pPr algn="ctr"/>
                      <a:r>
                        <a:rPr lang="en-US" dirty="0" smtClean="0"/>
                        <a:t>Firefox</a:t>
                      </a:r>
                      <a:endParaRPr lang="en-US" dirty="0"/>
                    </a:p>
                  </a:txBody>
                  <a:tcPr anchor="ctr"/>
                </a:tc>
                <a:tc>
                  <a:txBody>
                    <a:bodyPr/>
                    <a:lstStyle/>
                    <a:p>
                      <a:pPr algn="ctr"/>
                      <a:r>
                        <a:rPr lang="en-US" dirty="0" smtClean="0"/>
                        <a:t>3.6+</a:t>
                      </a:r>
                      <a:endParaRPr lang="en-US" dirty="0"/>
                    </a:p>
                  </a:txBody>
                  <a:tcPr anchor="ctr"/>
                </a:tc>
                <a:tc>
                  <a:txBody>
                    <a:bodyPr/>
                    <a:lstStyle/>
                    <a:p>
                      <a:r>
                        <a:rPr lang="en-US" dirty="0" err="1" smtClean="0"/>
                        <a:t>Ogg</a:t>
                      </a:r>
                      <a:r>
                        <a:rPr lang="en-US" dirty="0" smtClean="0"/>
                        <a:t> </a:t>
                      </a:r>
                      <a:r>
                        <a:rPr lang="en-US" dirty="0" err="1" smtClean="0"/>
                        <a:t>Vorbis</a:t>
                      </a:r>
                      <a:r>
                        <a:rPr lang="en-US" dirty="0" smtClean="0"/>
                        <a:t>, WAV</a:t>
                      </a:r>
                      <a:endParaRPr lang="en-US" dirty="0"/>
                    </a:p>
                  </a:txBody>
                  <a:tcPr/>
                </a:tc>
              </a:tr>
              <a:tr h="370840">
                <a:tc>
                  <a:txBody>
                    <a:bodyPr/>
                    <a:lstStyle/>
                    <a:p>
                      <a:pPr algn="ctr"/>
                      <a:r>
                        <a:rPr lang="en-US" dirty="0" smtClean="0"/>
                        <a:t>Google Chrome</a:t>
                      </a:r>
                      <a:endParaRPr lang="en-US" dirty="0"/>
                    </a:p>
                  </a:txBody>
                  <a:tcPr anchor="ctr"/>
                </a:tc>
                <a:tc>
                  <a:txBody>
                    <a:bodyPr/>
                    <a:lstStyle/>
                    <a:p>
                      <a:pPr algn="ctr"/>
                      <a:r>
                        <a:rPr lang="en-US" dirty="0" smtClean="0"/>
                        <a:t>6.0+</a:t>
                      </a:r>
                      <a:endParaRPr lang="en-US" dirty="0"/>
                    </a:p>
                  </a:txBody>
                  <a:tcPr anchor="ctr"/>
                </a:tc>
                <a:tc>
                  <a:txBody>
                    <a:bodyPr/>
                    <a:lstStyle/>
                    <a:p>
                      <a:r>
                        <a:rPr lang="en-US" dirty="0" err="1" smtClean="0"/>
                        <a:t>Ogg</a:t>
                      </a:r>
                      <a:r>
                        <a:rPr lang="en-US" dirty="0" smtClean="0"/>
                        <a:t> </a:t>
                      </a:r>
                      <a:r>
                        <a:rPr lang="en-US" dirty="0" err="1" smtClean="0"/>
                        <a:t>Vorbis</a:t>
                      </a:r>
                      <a:r>
                        <a:rPr lang="en-US" dirty="0" smtClean="0"/>
                        <a:t>, MP3, </a:t>
                      </a:r>
                    </a:p>
                    <a:p>
                      <a:r>
                        <a:rPr lang="en-US" dirty="0" smtClean="0"/>
                        <a:t>WAV (since Chrome 9)</a:t>
                      </a:r>
                      <a:endParaRPr lang="en-US" dirty="0"/>
                    </a:p>
                  </a:txBody>
                  <a:tcPr/>
                </a:tc>
              </a:tr>
              <a:tr h="370840">
                <a:tc>
                  <a:txBody>
                    <a:bodyPr/>
                    <a:lstStyle/>
                    <a:p>
                      <a:pPr algn="ctr"/>
                      <a:r>
                        <a:rPr lang="en-US" dirty="0" smtClean="0"/>
                        <a:t>Apple Safari</a:t>
                      </a:r>
                      <a:endParaRPr lang="en-US" dirty="0"/>
                    </a:p>
                  </a:txBody>
                  <a:tcPr anchor="ctr"/>
                </a:tc>
                <a:tc>
                  <a:txBody>
                    <a:bodyPr/>
                    <a:lstStyle/>
                    <a:p>
                      <a:pPr algn="ctr"/>
                      <a:r>
                        <a:rPr lang="en-US" dirty="0" smtClean="0"/>
                        <a:t>5.0+</a:t>
                      </a:r>
                      <a:endParaRPr lang="en-US" dirty="0"/>
                    </a:p>
                  </a:txBody>
                  <a:tcPr anchor="ctr"/>
                </a:tc>
                <a:tc>
                  <a:txBody>
                    <a:bodyPr/>
                    <a:lstStyle/>
                    <a:p>
                      <a:r>
                        <a:rPr lang="en-US" dirty="0" smtClean="0"/>
                        <a:t>MP3, AAC, WAV</a:t>
                      </a:r>
                      <a:endParaRPr lang="en-US" dirty="0"/>
                    </a:p>
                  </a:txBody>
                  <a:tcPr/>
                </a:tc>
              </a:tr>
              <a:tr h="370840">
                <a:tc>
                  <a:txBody>
                    <a:bodyPr/>
                    <a:lstStyle/>
                    <a:p>
                      <a:pPr algn="ctr"/>
                      <a:r>
                        <a:rPr lang="en-US" dirty="0" smtClean="0"/>
                        <a:t>Opera</a:t>
                      </a:r>
                      <a:endParaRPr lang="en-US" dirty="0"/>
                    </a:p>
                  </a:txBody>
                  <a:tcPr anchor="ctr"/>
                </a:tc>
                <a:tc>
                  <a:txBody>
                    <a:bodyPr/>
                    <a:lstStyle/>
                    <a:p>
                      <a:pPr algn="ctr"/>
                      <a:r>
                        <a:rPr lang="en-US" dirty="0" smtClean="0"/>
                        <a:t>10.0+</a:t>
                      </a:r>
                      <a:endParaRPr lang="en-US" dirty="0"/>
                    </a:p>
                  </a:txBody>
                  <a:tcPr anchor="ctr"/>
                </a:tc>
                <a:tc>
                  <a:txBody>
                    <a:bodyPr/>
                    <a:lstStyle/>
                    <a:p>
                      <a:r>
                        <a:rPr lang="en-US" dirty="0" err="1" smtClean="0"/>
                        <a:t>Ogg</a:t>
                      </a:r>
                      <a:r>
                        <a:rPr lang="en-US" dirty="0" smtClean="0"/>
                        <a:t> </a:t>
                      </a:r>
                      <a:r>
                        <a:rPr lang="en-US" dirty="0" err="1" smtClean="0"/>
                        <a:t>Vorbis</a:t>
                      </a:r>
                      <a:r>
                        <a:rPr lang="en-US" dirty="0" smtClean="0"/>
                        <a:t>, WAV</a:t>
                      </a:r>
                      <a:endParaRPr lang="en-US" dirty="0"/>
                    </a:p>
                  </a:txBody>
                  <a:tcPr/>
                </a:tc>
              </a:tr>
              <a:tr h="370840">
                <a:tc>
                  <a:txBody>
                    <a:bodyPr/>
                    <a:lstStyle/>
                    <a:p>
                      <a:pPr algn="ctr"/>
                      <a:r>
                        <a:rPr lang="en-US" dirty="0" smtClean="0"/>
                        <a:t>Android</a:t>
                      </a:r>
                      <a:endParaRPr lang="en-US" dirty="0"/>
                    </a:p>
                  </a:txBody>
                  <a:tcPr anchor="ctr"/>
                </a:tc>
                <a:tc>
                  <a:txBody>
                    <a:bodyPr/>
                    <a:lstStyle/>
                    <a:p>
                      <a:pPr algn="ctr"/>
                      <a:r>
                        <a:rPr lang="en-US" dirty="0" smtClean="0"/>
                        <a:t>2.3+</a:t>
                      </a:r>
                      <a:endParaRPr lang="en-US" dirty="0"/>
                    </a:p>
                  </a:txBody>
                  <a:tcPr anchor="ctr"/>
                </a:tc>
                <a:tc>
                  <a:txBody>
                    <a:bodyPr/>
                    <a:lstStyle/>
                    <a:p>
                      <a:r>
                        <a:rPr lang="en-US" dirty="0" smtClean="0"/>
                        <a:t>MP3,</a:t>
                      </a:r>
                      <a:r>
                        <a:rPr lang="en-US" baseline="0" dirty="0" smtClean="0"/>
                        <a:t> AAC (device dependent)</a:t>
                      </a:r>
                      <a:endParaRPr lang="en-US" dirty="0"/>
                    </a:p>
                  </a:txBody>
                  <a:tcPr/>
                </a:tc>
              </a:tr>
              <a:tr h="370840">
                <a:tc>
                  <a:txBody>
                    <a:bodyPr/>
                    <a:lstStyle/>
                    <a:p>
                      <a:pPr algn="ctr"/>
                      <a:r>
                        <a:rPr lang="en-US" dirty="0" err="1" smtClean="0"/>
                        <a:t>iOS</a:t>
                      </a:r>
                      <a:endParaRPr lang="en-US" dirty="0"/>
                    </a:p>
                  </a:txBody>
                  <a:tcPr anchor="ctr"/>
                </a:tc>
                <a:tc>
                  <a:txBody>
                    <a:bodyPr/>
                    <a:lstStyle/>
                    <a:p>
                      <a:pPr algn="ctr"/>
                      <a:r>
                        <a:rPr lang="en-US" dirty="0" smtClean="0"/>
                        <a:t>3.0+</a:t>
                      </a:r>
                      <a:endParaRPr lang="en-US" dirty="0"/>
                    </a:p>
                  </a:txBody>
                  <a:tcPr anchor="ctr"/>
                </a:tc>
                <a:tc>
                  <a:txBody>
                    <a:bodyPr/>
                    <a:lstStyle/>
                    <a:p>
                      <a:r>
                        <a:rPr lang="en-US" dirty="0" smtClean="0"/>
                        <a:t>MP3, AAC</a:t>
                      </a:r>
                      <a:endParaRPr lang="en-US" dirty="0"/>
                    </a:p>
                  </a:txBody>
                  <a:tcPr/>
                </a:tc>
              </a:tr>
              <a:tr h="370840">
                <a:tc>
                  <a:txBody>
                    <a:bodyPr/>
                    <a:lstStyle/>
                    <a:p>
                      <a:pPr algn="ctr"/>
                      <a:r>
                        <a:rPr lang="en-US" dirty="0" smtClean="0"/>
                        <a:t>Blackberry</a:t>
                      </a:r>
                      <a:endParaRPr lang="en-US" dirty="0"/>
                    </a:p>
                  </a:txBody>
                  <a:tcPr anchor="ctr"/>
                </a:tc>
                <a:tc>
                  <a:txBody>
                    <a:bodyPr/>
                    <a:lstStyle/>
                    <a:p>
                      <a:pPr algn="ctr"/>
                      <a:r>
                        <a:rPr lang="en-US" dirty="0" smtClean="0"/>
                        <a:t>6.0+</a:t>
                      </a:r>
                      <a:endParaRPr lang="en-US" dirty="0"/>
                    </a:p>
                  </a:txBody>
                  <a:tcPr anchor="ctr"/>
                </a:tc>
                <a:tc>
                  <a:txBody>
                    <a:bodyPr/>
                    <a:lstStyle/>
                    <a:p>
                      <a:r>
                        <a:rPr lang="en-US" dirty="0" smtClean="0"/>
                        <a:t>MP3, AAC</a:t>
                      </a:r>
                      <a:endParaRPr lang="en-US" dirty="0"/>
                    </a:p>
                  </a:txBody>
                  <a:tcPr/>
                </a:tc>
              </a:tr>
            </a:tbl>
          </a:graphicData>
        </a:graphic>
      </p:graphicFrame>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159116401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Support for video codecs</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graphicFrame>
        <p:nvGraphicFramePr>
          <p:cNvPr id="6" name="Table 5"/>
          <p:cNvGraphicFramePr>
            <a:graphicFrameLocks noGrp="1"/>
          </p:cNvGraphicFramePr>
          <p:nvPr>
            <p:extLst>
              <p:ext uri="{D42A27DB-BD31-4B8C-83A1-F6EECF244321}">
                <p14:modId xmlns:p14="http://schemas.microsoft.com/office/powerpoint/2010/main" val="1026065520"/>
              </p:ext>
            </p:extLst>
          </p:nvPr>
        </p:nvGraphicFramePr>
        <p:xfrm>
          <a:off x="1115615" y="1690980"/>
          <a:ext cx="6984777" cy="2966720"/>
        </p:xfrm>
        <a:graphic>
          <a:graphicData uri="http://schemas.openxmlformats.org/drawingml/2006/table">
            <a:tbl>
              <a:tblPr firstRow="1" bandRow="1">
                <a:tableStyleId>{5C22544A-7EE6-4342-B048-85BDC9FD1C3A}</a:tableStyleId>
              </a:tblPr>
              <a:tblGrid>
                <a:gridCol w="2328259"/>
                <a:gridCol w="1632182"/>
                <a:gridCol w="3024336"/>
              </a:tblGrid>
              <a:tr h="370840">
                <a:tc>
                  <a:txBody>
                    <a:bodyPr/>
                    <a:lstStyle/>
                    <a:p>
                      <a:pPr algn="ctr"/>
                      <a:r>
                        <a:rPr lang="en-US" b="1" dirty="0" smtClean="0"/>
                        <a:t>Browser</a:t>
                      </a:r>
                      <a:endParaRPr lang="en-US" b="1" dirty="0"/>
                    </a:p>
                  </a:txBody>
                  <a:tcPr/>
                </a:tc>
                <a:tc>
                  <a:txBody>
                    <a:bodyPr/>
                    <a:lstStyle/>
                    <a:p>
                      <a:pPr algn="ctr"/>
                      <a:r>
                        <a:rPr lang="en-US" b="1" dirty="0" smtClean="0"/>
                        <a:t>Version</a:t>
                      </a:r>
                      <a:endParaRPr lang="en-US" b="1" dirty="0"/>
                    </a:p>
                  </a:txBody>
                  <a:tcPr/>
                </a:tc>
                <a:tc>
                  <a:txBody>
                    <a:bodyPr/>
                    <a:lstStyle/>
                    <a:p>
                      <a:pPr algn="ctr"/>
                      <a:r>
                        <a:rPr lang="en-US" b="1" dirty="0" smtClean="0"/>
                        <a:t>Codec Support</a:t>
                      </a:r>
                      <a:endParaRPr lang="en-US" b="1" dirty="0"/>
                    </a:p>
                  </a:txBody>
                  <a:tcPr/>
                </a:tc>
              </a:tr>
              <a:tr h="370840">
                <a:tc>
                  <a:txBody>
                    <a:bodyPr/>
                    <a:lstStyle/>
                    <a:p>
                      <a:pPr algn="ctr"/>
                      <a:r>
                        <a:rPr lang="en-US" dirty="0" smtClean="0"/>
                        <a:t>Internet</a:t>
                      </a:r>
                      <a:r>
                        <a:rPr lang="en-US" baseline="0" dirty="0" smtClean="0"/>
                        <a:t> Explorer</a:t>
                      </a:r>
                      <a:endParaRPr lang="en-US" dirty="0"/>
                    </a:p>
                  </a:txBody>
                  <a:tcPr anchor="ctr"/>
                </a:tc>
                <a:tc>
                  <a:txBody>
                    <a:bodyPr/>
                    <a:lstStyle/>
                    <a:p>
                      <a:pPr algn="ctr"/>
                      <a:r>
                        <a:rPr lang="en-US" dirty="0" smtClean="0"/>
                        <a:t>9.0+</a:t>
                      </a:r>
                      <a:endParaRPr lang="en-US" dirty="0"/>
                    </a:p>
                  </a:txBody>
                  <a:tcPr anchor="ctr"/>
                </a:tc>
                <a:tc>
                  <a:txBody>
                    <a:bodyPr/>
                    <a:lstStyle/>
                    <a:p>
                      <a:r>
                        <a:rPr lang="en-US" dirty="0" smtClean="0"/>
                        <a:t>MP4</a:t>
                      </a:r>
                      <a:endParaRPr lang="en-US" dirty="0"/>
                    </a:p>
                  </a:txBody>
                  <a:tcPr/>
                </a:tc>
              </a:tr>
              <a:tr h="370840">
                <a:tc>
                  <a:txBody>
                    <a:bodyPr/>
                    <a:lstStyle/>
                    <a:p>
                      <a:pPr algn="ctr"/>
                      <a:r>
                        <a:rPr lang="en-US" dirty="0" smtClean="0"/>
                        <a:t>Firefox</a:t>
                      </a:r>
                      <a:endParaRPr lang="en-US" dirty="0"/>
                    </a:p>
                  </a:txBody>
                  <a:tcPr anchor="ctr"/>
                </a:tc>
                <a:tc>
                  <a:txBody>
                    <a:bodyPr/>
                    <a:lstStyle/>
                    <a:p>
                      <a:pPr algn="ctr"/>
                      <a:r>
                        <a:rPr lang="en-US" dirty="0" smtClean="0"/>
                        <a:t>4.0+</a:t>
                      </a:r>
                      <a:endParaRPr lang="en-US" dirty="0"/>
                    </a:p>
                  </a:txBody>
                  <a:tcPr anchor="ctr"/>
                </a:tc>
                <a:tc>
                  <a:txBody>
                    <a:bodyPr/>
                    <a:lstStyle/>
                    <a:p>
                      <a:r>
                        <a:rPr lang="en-US" dirty="0" err="1" smtClean="0"/>
                        <a:t>WebM</a:t>
                      </a:r>
                      <a:r>
                        <a:rPr lang="en-US" dirty="0" smtClean="0"/>
                        <a:t>, </a:t>
                      </a:r>
                      <a:r>
                        <a:rPr lang="en-US" dirty="0" err="1" smtClean="0"/>
                        <a:t>Ogg</a:t>
                      </a:r>
                      <a:endParaRPr lang="en-US" dirty="0"/>
                    </a:p>
                  </a:txBody>
                  <a:tcPr/>
                </a:tc>
              </a:tr>
              <a:tr h="370840">
                <a:tc>
                  <a:txBody>
                    <a:bodyPr/>
                    <a:lstStyle/>
                    <a:p>
                      <a:pPr algn="ctr"/>
                      <a:r>
                        <a:rPr lang="en-US" dirty="0" smtClean="0"/>
                        <a:t>Google Chrome</a:t>
                      </a:r>
                      <a:endParaRPr lang="en-US" dirty="0"/>
                    </a:p>
                  </a:txBody>
                  <a:tcPr anchor="ctr"/>
                </a:tc>
                <a:tc>
                  <a:txBody>
                    <a:bodyPr/>
                    <a:lstStyle/>
                    <a:p>
                      <a:pPr algn="ctr"/>
                      <a:r>
                        <a:rPr lang="en-US" dirty="0" smtClean="0"/>
                        <a:t>6.0+</a:t>
                      </a:r>
                      <a:endParaRPr lang="en-US" dirty="0"/>
                    </a:p>
                  </a:txBody>
                  <a:tcPr anchor="ctr"/>
                </a:tc>
                <a:tc>
                  <a:txBody>
                    <a:bodyPr/>
                    <a:lstStyle/>
                    <a:p>
                      <a:r>
                        <a:rPr lang="en-US" dirty="0" smtClean="0"/>
                        <a:t>MP4, </a:t>
                      </a:r>
                      <a:r>
                        <a:rPr lang="en-US" dirty="0" err="1" smtClean="0"/>
                        <a:t>WebM</a:t>
                      </a:r>
                      <a:r>
                        <a:rPr lang="en-US" dirty="0" smtClean="0"/>
                        <a:t>, </a:t>
                      </a:r>
                      <a:r>
                        <a:rPr lang="en-US" dirty="0" err="1" smtClean="0"/>
                        <a:t>Ogg</a:t>
                      </a:r>
                      <a:endParaRPr lang="en-US" dirty="0"/>
                    </a:p>
                  </a:txBody>
                  <a:tcPr/>
                </a:tc>
              </a:tr>
              <a:tr h="370840">
                <a:tc>
                  <a:txBody>
                    <a:bodyPr/>
                    <a:lstStyle/>
                    <a:p>
                      <a:pPr algn="ctr"/>
                      <a:r>
                        <a:rPr lang="en-US" dirty="0" smtClean="0"/>
                        <a:t>Apple Safari</a:t>
                      </a:r>
                      <a:endParaRPr lang="en-US" dirty="0"/>
                    </a:p>
                  </a:txBody>
                  <a:tcPr anchor="ctr"/>
                </a:tc>
                <a:tc>
                  <a:txBody>
                    <a:bodyPr/>
                    <a:lstStyle/>
                    <a:p>
                      <a:pPr algn="ctr"/>
                      <a:r>
                        <a:rPr lang="en-US" dirty="0" smtClean="0"/>
                        <a:t>5.0+</a:t>
                      </a:r>
                      <a:endParaRPr lang="en-US" dirty="0"/>
                    </a:p>
                  </a:txBody>
                  <a:tcPr anchor="ctr"/>
                </a:tc>
                <a:tc>
                  <a:txBody>
                    <a:bodyPr/>
                    <a:lstStyle/>
                    <a:p>
                      <a:r>
                        <a:rPr lang="en-US" dirty="0" smtClean="0"/>
                        <a:t>MP4</a:t>
                      </a:r>
                      <a:endParaRPr lang="en-US" dirty="0"/>
                    </a:p>
                  </a:txBody>
                  <a:tcPr/>
                </a:tc>
              </a:tr>
              <a:tr h="370840">
                <a:tc>
                  <a:txBody>
                    <a:bodyPr/>
                    <a:lstStyle/>
                    <a:p>
                      <a:pPr algn="ctr"/>
                      <a:r>
                        <a:rPr lang="en-US" dirty="0" smtClean="0"/>
                        <a:t>Opera</a:t>
                      </a:r>
                      <a:endParaRPr lang="en-US" dirty="0"/>
                    </a:p>
                  </a:txBody>
                  <a:tcPr anchor="ctr"/>
                </a:tc>
                <a:tc>
                  <a:txBody>
                    <a:bodyPr/>
                    <a:lstStyle/>
                    <a:p>
                      <a:pPr algn="ctr"/>
                      <a:r>
                        <a:rPr lang="en-US" dirty="0" smtClean="0"/>
                        <a:t>10.6+</a:t>
                      </a:r>
                      <a:endParaRPr lang="en-US" dirty="0"/>
                    </a:p>
                  </a:txBody>
                  <a:tcPr anchor="ctr"/>
                </a:tc>
                <a:tc>
                  <a:txBody>
                    <a:bodyPr/>
                    <a:lstStyle/>
                    <a:p>
                      <a:r>
                        <a:rPr lang="en-US" dirty="0" err="1" smtClean="0"/>
                        <a:t>WebM</a:t>
                      </a:r>
                      <a:r>
                        <a:rPr lang="en-US" dirty="0" smtClean="0"/>
                        <a:t>, </a:t>
                      </a:r>
                      <a:r>
                        <a:rPr lang="en-US" dirty="0" err="1" smtClean="0"/>
                        <a:t>Ogg</a:t>
                      </a:r>
                      <a:endParaRPr lang="en-US" dirty="0"/>
                    </a:p>
                  </a:txBody>
                  <a:tcPr/>
                </a:tc>
              </a:tr>
              <a:tr h="370840">
                <a:tc>
                  <a:txBody>
                    <a:bodyPr/>
                    <a:lstStyle/>
                    <a:p>
                      <a:pPr algn="ctr"/>
                      <a:r>
                        <a:rPr lang="en-US" dirty="0" smtClean="0"/>
                        <a:t>Android</a:t>
                      </a:r>
                      <a:endParaRPr lang="en-US" dirty="0"/>
                    </a:p>
                  </a:txBody>
                  <a:tcPr anchor="ctr"/>
                </a:tc>
                <a:tc>
                  <a:txBody>
                    <a:bodyPr/>
                    <a:lstStyle/>
                    <a:p>
                      <a:pPr algn="ctr"/>
                      <a:r>
                        <a:rPr lang="en-US" dirty="0" smtClean="0"/>
                        <a:t>2.3+</a:t>
                      </a:r>
                      <a:endParaRPr lang="en-US" dirty="0"/>
                    </a:p>
                  </a:txBody>
                  <a:tcPr anchor="ctr"/>
                </a:tc>
                <a:tc>
                  <a:txBody>
                    <a:bodyPr/>
                    <a:lstStyle/>
                    <a:p>
                      <a:r>
                        <a:rPr lang="en-US" dirty="0" smtClean="0"/>
                        <a:t>MP4, </a:t>
                      </a:r>
                      <a:r>
                        <a:rPr lang="en-US" dirty="0" err="1" smtClean="0"/>
                        <a:t>WebM</a:t>
                      </a:r>
                      <a:r>
                        <a:rPr lang="en-US" dirty="0" smtClean="0"/>
                        <a:t> (since 4.0)</a:t>
                      </a:r>
                      <a:endParaRPr lang="en-US" dirty="0"/>
                    </a:p>
                  </a:txBody>
                  <a:tcPr/>
                </a:tc>
              </a:tr>
              <a:tr h="370840">
                <a:tc>
                  <a:txBody>
                    <a:bodyPr/>
                    <a:lstStyle/>
                    <a:p>
                      <a:pPr algn="ctr"/>
                      <a:r>
                        <a:rPr lang="en-US" dirty="0" err="1" smtClean="0"/>
                        <a:t>iOS</a:t>
                      </a:r>
                      <a:endParaRPr lang="en-US" dirty="0"/>
                    </a:p>
                  </a:txBody>
                  <a:tcPr anchor="ctr"/>
                </a:tc>
                <a:tc>
                  <a:txBody>
                    <a:bodyPr/>
                    <a:lstStyle/>
                    <a:p>
                      <a:pPr algn="ctr"/>
                      <a:r>
                        <a:rPr lang="en-US" dirty="0" smtClean="0"/>
                        <a:t>3.0+</a:t>
                      </a:r>
                      <a:endParaRPr lang="en-US" dirty="0"/>
                    </a:p>
                  </a:txBody>
                  <a:tcPr anchor="ctr"/>
                </a:tc>
                <a:tc>
                  <a:txBody>
                    <a:bodyPr/>
                    <a:lstStyle/>
                    <a:p>
                      <a:r>
                        <a:rPr lang="en-US" dirty="0" smtClean="0"/>
                        <a:t>MP4</a:t>
                      </a:r>
                      <a:endParaRPr lang="en-US" dirty="0"/>
                    </a:p>
                  </a:txBody>
                  <a:tcPr/>
                </a:tc>
              </a:tr>
            </a:tbl>
          </a:graphicData>
        </a:graphic>
      </p:graphicFrame>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15172450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Input tags now have the capture attribute</a:t>
            </a:r>
          </a:p>
          <a:p>
            <a:pPr lvl="1"/>
            <a:r>
              <a:rPr lang="en-US" dirty="0" smtClean="0"/>
              <a:t>Works with attribute type set to “file”</a:t>
            </a:r>
            <a:endParaRPr lang="en-US" dirty="0"/>
          </a:p>
          <a:p>
            <a:pPr lvl="1"/>
            <a:r>
              <a:rPr lang="en-US" dirty="0" smtClean="0"/>
              <a:t>Allows to take picture with a camera</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Capture attribute</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23528" y="3577580"/>
            <a:ext cx="8460432" cy="720080"/>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input</a:t>
            </a:r>
            <a:r>
              <a:rPr lang="nl-NL" b="1" dirty="0">
                <a:latin typeface="Courier New"/>
                <a:cs typeface="Courier New"/>
              </a:rPr>
              <a:t> </a:t>
            </a:r>
            <a:r>
              <a:rPr lang="nl-NL" b="1" dirty="0">
                <a:solidFill>
                  <a:srgbClr val="FF0000"/>
                </a:solidFill>
                <a:latin typeface="Courier New"/>
                <a:cs typeface="Courier New"/>
              </a:rPr>
              <a:t>type</a:t>
            </a:r>
            <a:r>
              <a:rPr lang="nl-NL" b="1" dirty="0">
                <a:latin typeface="Courier New"/>
                <a:cs typeface="Courier New"/>
              </a:rPr>
              <a:t>="</a:t>
            </a:r>
            <a:r>
              <a:rPr lang="nl-NL" b="1" dirty="0">
                <a:solidFill>
                  <a:srgbClr val="00CC00"/>
                </a:solidFill>
                <a:latin typeface="Courier New"/>
                <a:cs typeface="Courier New"/>
              </a:rPr>
              <a:t>file</a:t>
            </a:r>
            <a:r>
              <a:rPr lang="nl-NL" b="1" dirty="0">
                <a:latin typeface="Courier New"/>
                <a:cs typeface="Courier New"/>
              </a:rPr>
              <a:t>" </a:t>
            </a:r>
            <a:r>
              <a:rPr lang="nl-NL" b="1" dirty="0">
                <a:solidFill>
                  <a:srgbClr val="FF0000"/>
                </a:solidFill>
                <a:latin typeface="Courier New"/>
                <a:cs typeface="Courier New"/>
              </a:rPr>
              <a:t>accept</a:t>
            </a:r>
            <a:r>
              <a:rPr lang="nl-NL" b="1" dirty="0">
                <a:latin typeface="Courier New"/>
                <a:cs typeface="Courier New"/>
              </a:rPr>
              <a:t>="</a:t>
            </a:r>
            <a:r>
              <a:rPr lang="nl-NL" b="1" dirty="0">
                <a:solidFill>
                  <a:srgbClr val="00CC00"/>
                </a:solidFill>
                <a:latin typeface="Courier New"/>
                <a:cs typeface="Courier New"/>
              </a:rPr>
              <a:t>image/*</a:t>
            </a:r>
            <a:r>
              <a:rPr lang="nl-NL" b="1" dirty="0">
                <a:latin typeface="Courier New"/>
                <a:cs typeface="Courier New"/>
              </a:rPr>
              <a:t>" </a:t>
            </a:r>
            <a:r>
              <a:rPr lang="nl-NL" b="1" dirty="0" err="1">
                <a:solidFill>
                  <a:srgbClr val="FF0000"/>
                </a:solidFill>
                <a:latin typeface="Courier New"/>
                <a:cs typeface="Courier New"/>
              </a:rPr>
              <a:t>capture</a:t>
            </a:r>
            <a:r>
              <a:rPr lang="nl-NL" b="1" dirty="0">
                <a:latin typeface="Courier New"/>
                <a:cs typeface="Courier New"/>
              </a:rPr>
              <a:t>="</a:t>
            </a:r>
            <a:r>
              <a:rPr lang="nl-NL" b="1" dirty="0">
                <a:solidFill>
                  <a:srgbClr val="00CC00"/>
                </a:solidFill>
                <a:latin typeface="Courier New"/>
                <a:cs typeface="Courier New"/>
              </a:rPr>
              <a:t>camera</a:t>
            </a:r>
            <a:r>
              <a:rPr lang="nl-NL" b="1" dirty="0">
                <a:latin typeface="Courier New"/>
                <a:cs typeface="Courier New"/>
              </a:rPr>
              <a:t>"&gt;</a:t>
            </a:r>
          </a:p>
        </p:txBody>
      </p:sp>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06919284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Rendering example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Capture attribute</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2" name="Picture 1"/>
          <p:cNvPicPr>
            <a:picLocks noChangeAspect="1"/>
          </p:cNvPicPr>
          <p:nvPr/>
        </p:nvPicPr>
        <p:blipFill rotWithShape="1">
          <a:blip r:embed="rId4"/>
          <a:srcRect l="51997" t="3828" r="3690" b="13291"/>
          <a:stretch/>
        </p:blipFill>
        <p:spPr>
          <a:xfrm>
            <a:off x="2327941" y="1760682"/>
            <a:ext cx="4488119" cy="3463636"/>
          </a:xfrm>
          <a:prstGeom prst="rect">
            <a:avLst/>
          </a:prstGeom>
        </p:spPr>
      </p:pic>
    </p:spTree>
    <p:extLst>
      <p:ext uri="{BB962C8B-B14F-4D97-AF65-F5344CB8AC3E}">
        <p14:creationId xmlns:p14="http://schemas.microsoft.com/office/powerpoint/2010/main" val="197432194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19847845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ARIA</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a:t>HTML5 - New markups</a:t>
            </a:r>
          </a:p>
        </p:txBody>
      </p:sp>
      <p:pic>
        <p:nvPicPr>
          <p:cNvPr id="4" name="Picture 3"/>
          <p:cNvPicPr>
            <a:picLocks noChangeAspect="1"/>
          </p:cNvPicPr>
          <p:nvPr/>
        </p:nvPicPr>
        <p:blipFill>
          <a:blip r:embed="rId2"/>
          <a:stretch>
            <a:fillRect/>
          </a:stretch>
        </p:blipFill>
        <p:spPr>
          <a:xfrm>
            <a:off x="5796136" y="2641476"/>
            <a:ext cx="2726308" cy="2726308"/>
          </a:xfrm>
          <a:prstGeom prst="rect">
            <a:avLst/>
          </a:prstGeom>
        </p:spPr>
      </p:pic>
    </p:spTree>
    <p:extLst>
      <p:ext uri="{BB962C8B-B14F-4D97-AF65-F5344CB8AC3E}">
        <p14:creationId xmlns:p14="http://schemas.microsoft.com/office/powerpoint/2010/main" val="2553572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HTML has native support for only a few user interface controls </a:t>
            </a:r>
            <a:endParaRPr lang="en-US" dirty="0" smtClean="0"/>
          </a:p>
          <a:p>
            <a:pPr lvl="1"/>
            <a:r>
              <a:rPr lang="en-US" dirty="0"/>
              <a:t>L</a:t>
            </a:r>
            <a:r>
              <a:rPr lang="en-US" dirty="0" smtClean="0"/>
              <a:t>inks </a:t>
            </a:r>
            <a:r>
              <a:rPr lang="en-US" dirty="0"/>
              <a:t>and form </a:t>
            </a:r>
            <a:r>
              <a:rPr lang="en-US" dirty="0" smtClean="0"/>
              <a:t>elements</a:t>
            </a:r>
            <a:endParaRPr lang="en-US" dirty="0"/>
          </a:p>
          <a:p>
            <a:endParaRPr lang="en-US" dirty="0"/>
          </a:p>
          <a:p>
            <a:r>
              <a:rPr lang="en-US" dirty="0" smtClean="0"/>
              <a:t>More and more </a:t>
            </a:r>
            <a:r>
              <a:rPr lang="en-US" dirty="0" err="1" smtClean="0"/>
              <a:t>webapps</a:t>
            </a:r>
            <a:r>
              <a:rPr lang="en-US" dirty="0" smtClean="0"/>
              <a:t> use widgets</a:t>
            </a:r>
          </a:p>
          <a:p>
            <a:pPr lvl="1"/>
            <a:r>
              <a:rPr lang="en-US" dirty="0" smtClean="0"/>
              <a:t>More complex controls</a:t>
            </a:r>
          </a:p>
          <a:p>
            <a:pPr lvl="1"/>
            <a:r>
              <a:rPr lang="en-US" dirty="0" smtClean="0"/>
              <a:t>Combination </a:t>
            </a:r>
            <a:r>
              <a:rPr lang="en-US" dirty="0"/>
              <a:t>of HTML elements and </a:t>
            </a:r>
            <a:r>
              <a:rPr lang="en-US" dirty="0" smtClean="0"/>
              <a:t>script</a:t>
            </a:r>
          </a:p>
          <a:p>
            <a:pPr lvl="1"/>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Introduction to widgets</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ARIA</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416776326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A control have:</a:t>
            </a:r>
          </a:p>
          <a:p>
            <a:pPr lvl="1"/>
            <a:r>
              <a:rPr lang="en-US" dirty="0" smtClean="0"/>
              <a:t>A role (purpose)</a:t>
            </a:r>
            <a:endParaRPr lang="en-US" dirty="0"/>
          </a:p>
          <a:p>
            <a:pPr lvl="1"/>
            <a:r>
              <a:rPr lang="en-US" dirty="0" smtClean="0"/>
              <a:t>Properties (state)</a:t>
            </a:r>
          </a:p>
          <a:p>
            <a:pPr lvl="1"/>
            <a:endParaRPr lang="en-US" dirty="0"/>
          </a:p>
          <a:p>
            <a:r>
              <a:rPr lang="en-US" dirty="0" smtClean="0"/>
              <a:t>A script can change them on native HTML elements in order to create custom widgets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latin typeface="Calibri"/>
                <a:cs typeface="Calibri"/>
              </a:rPr>
              <a:t>Introduction to widgets</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43381941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For example, look at the following HTML code :</a:t>
            </a:r>
          </a:p>
          <a:p>
            <a:endParaRPr lang="en-US" dirty="0"/>
          </a:p>
          <a:p>
            <a:endParaRPr lang="en-US" dirty="0" smtClean="0"/>
          </a:p>
          <a:p>
            <a:endParaRPr lang="en-US" dirty="0"/>
          </a:p>
          <a:p>
            <a:pPr marL="0" indent="0">
              <a:buNone/>
            </a:pPr>
            <a:endParaRPr lang="en-US" dirty="0"/>
          </a:p>
          <a:p>
            <a:r>
              <a:rPr lang="en-US" dirty="0" smtClean="0"/>
              <a:t>With some styles and scripts, we can transform those elements into a widget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latin typeface="Calibri"/>
                <a:cs typeface="Calibri"/>
              </a:rPr>
              <a:t>Introduction to widgets</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7" name="Rectangle à coins arrondis 4"/>
          <p:cNvSpPr/>
          <p:nvPr/>
        </p:nvSpPr>
        <p:spPr>
          <a:xfrm>
            <a:off x="323528" y="1849388"/>
            <a:ext cx="8460432" cy="2016224"/>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div</a:t>
            </a:r>
            <a:r>
              <a:rPr lang="nl-NL" b="1" dirty="0">
                <a:latin typeface="Courier New"/>
                <a:cs typeface="Courier New"/>
              </a:rPr>
              <a:t> </a:t>
            </a:r>
            <a:r>
              <a:rPr lang="nl-NL" b="1" dirty="0" err="1">
                <a:solidFill>
                  <a:srgbClr val="FF0000"/>
                </a:solidFill>
                <a:latin typeface="Courier New"/>
                <a:cs typeface="Courier New"/>
              </a:rPr>
              <a:t>id</a:t>
            </a:r>
            <a:r>
              <a:rPr lang="nl-NL" b="1" dirty="0">
                <a:latin typeface="Courier New"/>
                <a:cs typeface="Courier New"/>
              </a:rPr>
              <a:t>="</a:t>
            </a:r>
            <a:r>
              <a:rPr lang="nl-NL" b="1" dirty="0">
                <a:solidFill>
                  <a:srgbClr val="00CC00"/>
                </a:solidFill>
                <a:latin typeface="Courier New"/>
                <a:cs typeface="Courier New"/>
              </a:rPr>
              <a:t>tb-1</a:t>
            </a:r>
            <a:r>
              <a:rPr lang="nl-NL" b="1" dirty="0">
                <a:latin typeface="Courier New"/>
                <a:cs typeface="Courier New"/>
              </a:rPr>
              <a:t>" </a:t>
            </a:r>
            <a:r>
              <a:rPr lang="nl-NL" b="1" dirty="0">
                <a:solidFill>
                  <a:srgbClr val="FF0000"/>
                </a:solidFill>
                <a:latin typeface="Courier New"/>
                <a:cs typeface="Courier New"/>
              </a:rPr>
              <a:t>class</a:t>
            </a:r>
            <a:r>
              <a:rPr lang="nl-NL" b="1" dirty="0" smtClean="0">
                <a:latin typeface="Courier New"/>
                <a:cs typeface="Courier New"/>
              </a:rPr>
              <a:t>=</a:t>
            </a:r>
            <a:r>
              <a:rPr lang="nl-NL" b="1" dirty="0">
                <a:latin typeface="Courier New"/>
                <a:cs typeface="Courier New"/>
              </a:rPr>
              <a:t>"</a:t>
            </a:r>
            <a:r>
              <a:rPr lang="nl-NL" b="1" dirty="0" err="1">
                <a:solidFill>
                  <a:srgbClr val="00CC00"/>
                </a:solidFill>
                <a:latin typeface="Courier New"/>
                <a:cs typeface="Courier New"/>
              </a:rPr>
              <a:t>toolbar</a:t>
            </a:r>
            <a:r>
              <a:rPr lang="nl-NL" b="1" dirty="0">
                <a:latin typeface="Courier New"/>
                <a:cs typeface="Courier New"/>
              </a:rPr>
              <a:t>"</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button</a:t>
            </a:r>
            <a:r>
              <a:rPr lang="nl-NL" b="1" dirty="0">
                <a:latin typeface="Courier New"/>
                <a:cs typeface="Courier New"/>
              </a:rPr>
              <a:t> </a:t>
            </a:r>
            <a:r>
              <a:rPr lang="nl-NL" b="1" dirty="0">
                <a:solidFill>
                  <a:srgbClr val="FF0000"/>
                </a:solidFill>
                <a:latin typeface="Courier New"/>
                <a:cs typeface="Courier New"/>
              </a:rPr>
              <a:t>type</a:t>
            </a:r>
            <a:r>
              <a:rPr lang="nl-NL" b="1" dirty="0">
                <a:latin typeface="Courier New"/>
                <a:cs typeface="Courier New"/>
              </a:rPr>
              <a:t>="</a:t>
            </a:r>
            <a:r>
              <a:rPr lang="nl-NL" b="1" dirty="0">
                <a:solidFill>
                  <a:srgbClr val="00CC00"/>
                </a:solidFill>
                <a:latin typeface="Courier New"/>
                <a:cs typeface="Courier New"/>
              </a:rPr>
              <a:t>button</a:t>
            </a:r>
            <a:r>
              <a:rPr lang="nl-NL" b="1" dirty="0">
                <a:latin typeface="Courier New"/>
                <a:cs typeface="Courier New"/>
              </a:rPr>
              <a:t>"&gt;Print&lt;/</a:t>
            </a:r>
            <a:r>
              <a:rPr lang="nl-NL" b="1" dirty="0">
                <a:solidFill>
                  <a:srgbClr val="3366FF"/>
                </a:solidFill>
                <a:latin typeface="Courier New"/>
                <a:cs typeface="Courier New"/>
              </a:rPr>
              <a:t>button</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button</a:t>
            </a:r>
            <a:r>
              <a:rPr lang="nl-NL" b="1" dirty="0">
                <a:latin typeface="Courier New"/>
                <a:cs typeface="Courier New"/>
              </a:rPr>
              <a:t> </a:t>
            </a:r>
            <a:r>
              <a:rPr lang="nl-NL" b="1" dirty="0">
                <a:solidFill>
                  <a:srgbClr val="FF0000"/>
                </a:solidFill>
                <a:latin typeface="Courier New"/>
                <a:cs typeface="Courier New"/>
              </a:rPr>
              <a:t>type</a:t>
            </a:r>
            <a:r>
              <a:rPr lang="nl-NL" b="1" dirty="0">
                <a:latin typeface="Courier New"/>
                <a:cs typeface="Courier New"/>
              </a:rPr>
              <a:t>="</a:t>
            </a:r>
            <a:r>
              <a:rPr lang="nl-NL" b="1" dirty="0">
                <a:solidFill>
                  <a:srgbClr val="00CC00"/>
                </a:solidFill>
                <a:latin typeface="Courier New"/>
                <a:cs typeface="Courier New"/>
              </a:rPr>
              <a:t>button</a:t>
            </a:r>
            <a:r>
              <a:rPr lang="nl-NL" b="1" dirty="0">
                <a:latin typeface="Courier New"/>
                <a:cs typeface="Courier New"/>
              </a:rPr>
              <a:t>"&gt;Move&lt;/</a:t>
            </a:r>
            <a:r>
              <a:rPr lang="nl-NL" b="1" dirty="0">
                <a:solidFill>
                  <a:srgbClr val="3366FF"/>
                </a:solidFill>
                <a:latin typeface="Courier New"/>
                <a:cs typeface="Courier New"/>
              </a:rPr>
              <a:t>button</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button</a:t>
            </a:r>
            <a:r>
              <a:rPr lang="nl-NL" b="1" dirty="0">
                <a:latin typeface="Courier New"/>
                <a:cs typeface="Courier New"/>
              </a:rPr>
              <a:t> </a:t>
            </a:r>
            <a:r>
              <a:rPr lang="nl-NL" b="1" dirty="0">
                <a:solidFill>
                  <a:srgbClr val="FF0000"/>
                </a:solidFill>
                <a:latin typeface="Courier New"/>
                <a:cs typeface="Courier New"/>
              </a:rPr>
              <a:t>type</a:t>
            </a:r>
            <a:r>
              <a:rPr lang="nl-NL" b="1" dirty="0">
                <a:latin typeface="Courier New"/>
                <a:cs typeface="Courier New"/>
              </a:rPr>
              <a:t>="</a:t>
            </a:r>
            <a:r>
              <a:rPr lang="nl-NL" b="1" dirty="0">
                <a:solidFill>
                  <a:srgbClr val="00CC00"/>
                </a:solidFill>
                <a:latin typeface="Courier New"/>
                <a:cs typeface="Courier New"/>
              </a:rPr>
              <a:t>button</a:t>
            </a:r>
            <a:r>
              <a:rPr lang="nl-NL" b="1" dirty="0">
                <a:latin typeface="Courier New"/>
                <a:cs typeface="Courier New"/>
              </a:rPr>
              <a:t>"&gt;Delete&lt;/</a:t>
            </a:r>
            <a:r>
              <a:rPr lang="nl-NL" b="1" dirty="0">
                <a:solidFill>
                  <a:srgbClr val="3366FF"/>
                </a:solidFill>
                <a:latin typeface="Courier New"/>
                <a:cs typeface="Courier New"/>
              </a:rPr>
              <a:t>button</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a:latin typeface="Courier New"/>
                <a:cs typeface="Courier New"/>
              </a:rPr>
              <a:t>/</a:t>
            </a:r>
            <a:r>
              <a:rPr lang="nl-NL" b="1" dirty="0">
                <a:solidFill>
                  <a:srgbClr val="3366FF"/>
                </a:solidFill>
                <a:latin typeface="Courier New"/>
                <a:cs typeface="Courier New"/>
              </a:rPr>
              <a:t>div</a:t>
            </a:r>
            <a:r>
              <a:rPr lang="nl-NL" b="1" dirty="0">
                <a:latin typeface="Courier New"/>
                <a:cs typeface="Courier New"/>
              </a:rPr>
              <a:t>&gt;</a:t>
            </a:r>
          </a:p>
        </p:txBody>
      </p:sp>
    </p:spTree>
    <p:extLst>
      <p:ext uri="{BB962C8B-B14F-4D97-AF65-F5344CB8AC3E}">
        <p14:creationId xmlns:p14="http://schemas.microsoft.com/office/powerpoint/2010/main" val="207131891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85292"/>
            <a:ext cx="8435975" cy="4230687"/>
          </a:xfrm>
        </p:spPr>
        <p:txBody>
          <a:bodyPr/>
          <a:lstStyle/>
          <a:p>
            <a:r>
              <a:rPr lang="en-US" dirty="0" smtClean="0"/>
              <a:t>Most websites have some common </a:t>
            </a:r>
            <a:r>
              <a:rPr lang="en-US" dirty="0"/>
              <a:t>uses of generic </a:t>
            </a:r>
            <a:r>
              <a:rPr lang="en-US" dirty="0" smtClean="0"/>
              <a:t>blocks:</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Semantic</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grpSp>
        <p:nvGrpSpPr>
          <p:cNvPr id="2" name="Groupe 1"/>
          <p:cNvGrpSpPr/>
          <p:nvPr/>
        </p:nvGrpSpPr>
        <p:grpSpPr>
          <a:xfrm>
            <a:off x="1403648" y="2137420"/>
            <a:ext cx="6408712" cy="2808312"/>
            <a:chOff x="1403648" y="2353444"/>
            <a:chExt cx="6408712" cy="2808312"/>
          </a:xfrm>
        </p:grpSpPr>
        <p:sp>
          <p:nvSpPr>
            <p:cNvPr id="19" name="Rectangle 18"/>
            <p:cNvSpPr/>
            <p:nvPr/>
          </p:nvSpPr>
          <p:spPr>
            <a:xfrm>
              <a:off x="1403648" y="2353444"/>
              <a:ext cx="6408712" cy="28083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1547663" y="2497460"/>
              <a:ext cx="6107125" cy="360040"/>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lumMod val="60000"/>
                      <a:lumOff val="40000"/>
                    </a:schemeClr>
                  </a:solidFill>
                </a:rPr>
                <a:t>&lt;div id="header"&gt;</a:t>
              </a:r>
              <a:endParaRPr lang="en-US" dirty="0">
                <a:solidFill>
                  <a:schemeClr val="tx2">
                    <a:lumMod val="60000"/>
                    <a:lumOff val="40000"/>
                  </a:schemeClr>
                </a:solidFill>
              </a:endParaRPr>
            </a:p>
          </p:txBody>
        </p:sp>
        <p:sp>
          <p:nvSpPr>
            <p:cNvPr id="22" name="Rounded Rectangle 21"/>
            <p:cNvSpPr/>
            <p:nvPr/>
          </p:nvSpPr>
          <p:spPr>
            <a:xfrm>
              <a:off x="1547663" y="3001516"/>
              <a:ext cx="6107125" cy="360040"/>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lumMod val="60000"/>
                      <a:lumOff val="40000"/>
                    </a:schemeClr>
                  </a:solidFill>
                </a:rPr>
                <a:t>&lt;div id="</a:t>
              </a:r>
              <a:r>
                <a:rPr lang="en-US" dirty="0" err="1" smtClean="0">
                  <a:solidFill>
                    <a:schemeClr val="tx2">
                      <a:lumMod val="60000"/>
                      <a:lumOff val="40000"/>
                    </a:schemeClr>
                  </a:solidFill>
                </a:rPr>
                <a:t>nav</a:t>
              </a:r>
              <a:r>
                <a:rPr lang="en-US" dirty="0" smtClean="0">
                  <a:solidFill>
                    <a:schemeClr val="tx2">
                      <a:lumMod val="60000"/>
                      <a:lumOff val="40000"/>
                    </a:schemeClr>
                  </a:solidFill>
                </a:rPr>
                <a:t>"&gt;</a:t>
              </a:r>
              <a:endParaRPr lang="en-US" dirty="0">
                <a:solidFill>
                  <a:schemeClr val="tx2">
                    <a:lumMod val="60000"/>
                    <a:lumOff val="40000"/>
                  </a:schemeClr>
                </a:solidFill>
              </a:endParaRPr>
            </a:p>
          </p:txBody>
        </p:sp>
        <p:sp>
          <p:nvSpPr>
            <p:cNvPr id="23" name="Rounded Rectangle 22"/>
            <p:cNvSpPr/>
            <p:nvPr/>
          </p:nvSpPr>
          <p:spPr>
            <a:xfrm>
              <a:off x="1547663" y="4657700"/>
              <a:ext cx="6107125" cy="360040"/>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lumMod val="60000"/>
                      <a:lumOff val="40000"/>
                    </a:schemeClr>
                  </a:solidFill>
                </a:rPr>
                <a:t>&lt;div id="footer"&gt;</a:t>
              </a:r>
              <a:endParaRPr lang="en-US" dirty="0">
                <a:solidFill>
                  <a:schemeClr val="tx2">
                    <a:lumMod val="60000"/>
                    <a:lumOff val="40000"/>
                  </a:schemeClr>
                </a:solidFill>
              </a:endParaRPr>
            </a:p>
          </p:txBody>
        </p:sp>
        <p:sp>
          <p:nvSpPr>
            <p:cNvPr id="24" name="Rounded Rectangle 23"/>
            <p:cNvSpPr/>
            <p:nvPr/>
          </p:nvSpPr>
          <p:spPr>
            <a:xfrm>
              <a:off x="1547663" y="3505572"/>
              <a:ext cx="3816425" cy="1008112"/>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solidFill>
                    <a:schemeClr val="tx2">
                      <a:lumMod val="60000"/>
                      <a:lumOff val="40000"/>
                    </a:schemeClr>
                  </a:solidFill>
                </a:rPr>
                <a:t>&lt;div class="article"&gt;</a:t>
              </a:r>
              <a:endParaRPr lang="en-US" dirty="0">
                <a:solidFill>
                  <a:schemeClr val="tx2">
                    <a:lumMod val="60000"/>
                    <a:lumOff val="40000"/>
                  </a:schemeClr>
                </a:solidFill>
              </a:endParaRPr>
            </a:p>
          </p:txBody>
        </p:sp>
        <p:sp>
          <p:nvSpPr>
            <p:cNvPr id="25" name="Rounded Rectangle 24"/>
            <p:cNvSpPr/>
            <p:nvPr/>
          </p:nvSpPr>
          <p:spPr>
            <a:xfrm>
              <a:off x="5508104" y="3505572"/>
              <a:ext cx="2115927" cy="1008112"/>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lumMod val="60000"/>
                      <a:lumOff val="40000"/>
                    </a:schemeClr>
                  </a:solidFill>
                </a:rPr>
                <a:t>&lt;div id="sidebar"&gt;</a:t>
              </a:r>
              <a:endParaRPr lang="en-US" dirty="0">
                <a:solidFill>
                  <a:schemeClr val="tx2">
                    <a:lumMod val="60000"/>
                    <a:lumOff val="40000"/>
                  </a:schemeClr>
                </a:solidFill>
              </a:endParaRPr>
            </a:p>
          </p:txBody>
        </p:sp>
        <p:sp>
          <p:nvSpPr>
            <p:cNvPr id="26" name="Rounded Rectangle 25"/>
            <p:cNvSpPr/>
            <p:nvPr/>
          </p:nvSpPr>
          <p:spPr>
            <a:xfrm>
              <a:off x="1691679" y="4081636"/>
              <a:ext cx="3528393" cy="360040"/>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lumMod val="60000"/>
                      <a:lumOff val="40000"/>
                    </a:schemeClr>
                  </a:solidFill>
                </a:rPr>
                <a:t>&lt;div class="section"&gt;</a:t>
              </a:r>
              <a:endParaRPr lang="en-US" dirty="0">
                <a:solidFill>
                  <a:schemeClr val="tx2">
                    <a:lumMod val="60000"/>
                    <a:lumOff val="40000"/>
                  </a:schemeClr>
                </a:solidFill>
              </a:endParaRPr>
            </a:p>
          </p:txBody>
        </p:sp>
      </p:grpSp>
    </p:spTree>
    <p:extLst>
      <p:ext uri="{BB962C8B-B14F-4D97-AF65-F5344CB8AC3E}">
        <p14:creationId xmlns:p14="http://schemas.microsoft.com/office/powerpoint/2010/main" val="204284916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Other example:</a:t>
            </a:r>
          </a:p>
          <a:p>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Introduction to widgets</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10" name="Rectangle à coins arrondis 4"/>
          <p:cNvSpPr/>
          <p:nvPr/>
        </p:nvSpPr>
        <p:spPr>
          <a:xfrm>
            <a:off x="323528" y="1777380"/>
            <a:ext cx="8460432" cy="3456384"/>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sz="1700" b="1" dirty="0">
                <a:latin typeface="Courier New"/>
                <a:cs typeface="Courier New"/>
              </a:rPr>
              <a:t>&lt;</a:t>
            </a:r>
            <a:r>
              <a:rPr lang="nl-NL" sz="1700" b="1" dirty="0" err="1">
                <a:solidFill>
                  <a:srgbClr val="3366FF"/>
                </a:solidFill>
                <a:latin typeface="Courier New"/>
                <a:cs typeface="Courier New"/>
              </a:rPr>
              <a:t>ul</a:t>
            </a:r>
            <a:r>
              <a:rPr lang="nl-NL" sz="1700" b="1" dirty="0">
                <a:latin typeface="Courier New"/>
                <a:cs typeface="Courier New"/>
              </a:rPr>
              <a:t> </a:t>
            </a:r>
            <a:r>
              <a:rPr lang="nl-NL" sz="1700" b="1" dirty="0">
                <a:solidFill>
                  <a:srgbClr val="FF0000"/>
                </a:solidFill>
                <a:latin typeface="Courier New"/>
                <a:cs typeface="Courier New"/>
              </a:rPr>
              <a:t>class</a:t>
            </a:r>
            <a:r>
              <a:rPr lang="nl-NL" sz="1700" b="1" dirty="0" smtClean="0">
                <a:latin typeface="Courier New"/>
                <a:cs typeface="Courier New"/>
              </a:rPr>
              <a:t>=</a:t>
            </a:r>
            <a:r>
              <a:rPr lang="nl-NL" sz="1700" b="1" dirty="0">
                <a:latin typeface="Courier New"/>
                <a:cs typeface="Courier New"/>
              </a:rPr>
              <a:t>"</a:t>
            </a:r>
            <a:r>
              <a:rPr lang="nl-NL" sz="1700" b="1" dirty="0">
                <a:solidFill>
                  <a:srgbClr val="00CC00"/>
                </a:solidFill>
                <a:latin typeface="Courier New"/>
                <a:cs typeface="Courier New"/>
              </a:rPr>
              <a:t>tree</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a:latin typeface="Courier New"/>
                <a:cs typeface="Courier New"/>
              </a:rPr>
              <a:t> </a:t>
            </a:r>
            <a:r>
              <a:rPr lang="nl-NL" sz="1700" b="1" dirty="0" smtClean="0">
                <a:latin typeface="Courier New"/>
                <a:cs typeface="Courier New"/>
              </a:rPr>
              <a:t>  &lt;</a:t>
            </a:r>
            <a:r>
              <a:rPr lang="nl-NL" sz="1700" b="1" dirty="0">
                <a:solidFill>
                  <a:srgbClr val="3366FF"/>
                </a:solidFill>
                <a:latin typeface="Courier New"/>
                <a:cs typeface="Courier New"/>
              </a:rPr>
              <a:t>li</a:t>
            </a:r>
            <a:r>
              <a:rPr lang="nl-NL" sz="1700" b="1" dirty="0">
                <a:latin typeface="Courier New"/>
                <a:cs typeface="Courier New"/>
              </a:rPr>
              <a:t> </a:t>
            </a:r>
            <a:r>
              <a:rPr lang="nl-NL" sz="1700" b="1" dirty="0">
                <a:solidFill>
                  <a:srgbClr val="FF0000"/>
                </a:solidFill>
                <a:latin typeface="Courier New"/>
                <a:cs typeface="Courier New"/>
              </a:rPr>
              <a:t>class</a:t>
            </a:r>
            <a:r>
              <a:rPr lang="nl-NL" sz="1700" b="1" dirty="0" smtClean="0">
                <a:latin typeface="Courier New"/>
                <a:cs typeface="Courier New"/>
              </a:rPr>
              <a:t>=</a:t>
            </a:r>
            <a:r>
              <a:rPr lang="nl-NL" sz="1700" b="1" dirty="0">
                <a:latin typeface="Courier New"/>
                <a:cs typeface="Courier New"/>
              </a:rPr>
              <a:t>"</a:t>
            </a:r>
            <a:r>
              <a:rPr lang="nl-NL" sz="1700" b="1" dirty="0" err="1">
                <a:solidFill>
                  <a:srgbClr val="00CC00"/>
                </a:solidFill>
                <a:latin typeface="Courier New"/>
                <a:cs typeface="Courier New"/>
              </a:rPr>
              <a:t>treeitem</a:t>
            </a:r>
            <a:r>
              <a:rPr lang="nl-NL" sz="1700" b="1" dirty="0" smtClean="0">
                <a:latin typeface="Courier New"/>
                <a:cs typeface="Courier New"/>
              </a:rPr>
              <a:t>"&gt;</a:t>
            </a:r>
            <a:r>
              <a:rPr lang="nl-NL" sz="1700" b="1" dirty="0">
                <a:latin typeface="Courier New"/>
                <a:cs typeface="Courier New"/>
              </a:rPr>
              <a:t>Item 1&lt;/</a:t>
            </a:r>
            <a:r>
              <a:rPr lang="nl-NL" sz="1700" b="1" dirty="0">
                <a:solidFill>
                  <a:srgbClr val="3366FF"/>
                </a:solidFill>
                <a:latin typeface="Courier New"/>
                <a:cs typeface="Courier New"/>
              </a:rPr>
              <a:t>li</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a:latin typeface="Courier New"/>
                <a:cs typeface="Courier New"/>
              </a:rPr>
              <a:t> </a:t>
            </a:r>
            <a:r>
              <a:rPr lang="nl-NL" sz="1700" b="1" dirty="0" smtClean="0">
                <a:latin typeface="Courier New"/>
                <a:cs typeface="Courier New"/>
              </a:rPr>
              <a:t>  &lt;</a:t>
            </a:r>
            <a:r>
              <a:rPr lang="nl-NL" sz="1700" b="1" dirty="0">
                <a:solidFill>
                  <a:srgbClr val="3366FF"/>
                </a:solidFill>
                <a:latin typeface="Courier New"/>
                <a:cs typeface="Courier New"/>
              </a:rPr>
              <a:t>li</a:t>
            </a:r>
            <a:r>
              <a:rPr lang="nl-NL" sz="1700" b="1" dirty="0">
                <a:latin typeface="Courier New"/>
                <a:cs typeface="Courier New"/>
              </a:rPr>
              <a:t> </a:t>
            </a:r>
            <a:r>
              <a:rPr lang="nl-NL" sz="1700" b="1" dirty="0">
                <a:solidFill>
                  <a:srgbClr val="FF0000"/>
                </a:solidFill>
                <a:latin typeface="Courier New"/>
                <a:cs typeface="Courier New"/>
              </a:rPr>
              <a:t>class</a:t>
            </a:r>
            <a:r>
              <a:rPr lang="nl-NL" sz="1700" b="1" dirty="0" smtClean="0">
                <a:latin typeface="Courier New"/>
                <a:cs typeface="Courier New"/>
              </a:rPr>
              <a:t>=</a:t>
            </a:r>
            <a:r>
              <a:rPr lang="nl-NL" sz="1700" b="1" dirty="0">
                <a:latin typeface="Courier New"/>
                <a:cs typeface="Courier New"/>
              </a:rPr>
              <a:t>"</a:t>
            </a:r>
            <a:r>
              <a:rPr lang="nl-NL" sz="1700" b="1" dirty="0" err="1">
                <a:solidFill>
                  <a:srgbClr val="00CC00"/>
                </a:solidFill>
                <a:latin typeface="Courier New"/>
                <a:cs typeface="Courier New"/>
              </a:rPr>
              <a:t>presentation</a:t>
            </a:r>
            <a:r>
              <a:rPr lang="nl-NL" sz="1700" b="1" dirty="0">
                <a:latin typeface="Courier New"/>
                <a:cs typeface="Courier New"/>
              </a:rPr>
              <a:t>"</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      &lt;</a:t>
            </a:r>
            <a:r>
              <a:rPr lang="nl-NL" sz="1700" b="1" dirty="0">
                <a:solidFill>
                  <a:srgbClr val="3366FF"/>
                </a:solidFill>
                <a:latin typeface="Courier New"/>
                <a:cs typeface="Courier New"/>
              </a:rPr>
              <a:t>a</a:t>
            </a:r>
            <a:r>
              <a:rPr lang="nl-NL" sz="1700" b="1" dirty="0">
                <a:latin typeface="Courier New"/>
                <a:cs typeface="Courier New"/>
              </a:rPr>
              <a:t> </a:t>
            </a:r>
            <a:r>
              <a:rPr lang="nl-NL" sz="1700" b="1" dirty="0" err="1">
                <a:solidFill>
                  <a:srgbClr val="FF0000"/>
                </a:solidFill>
                <a:latin typeface="Courier New"/>
                <a:cs typeface="Courier New"/>
              </a:rPr>
              <a:t>href</a:t>
            </a:r>
            <a:r>
              <a:rPr lang="nl-NL" sz="1700" b="1" dirty="0">
                <a:latin typeface="Courier New"/>
                <a:cs typeface="Courier New"/>
              </a:rPr>
              <a:t>="</a:t>
            </a:r>
            <a:r>
              <a:rPr lang="nl-NL" sz="1700" b="1" dirty="0">
                <a:solidFill>
                  <a:srgbClr val="00CC00"/>
                </a:solidFill>
                <a:latin typeface="Courier New"/>
                <a:cs typeface="Courier New"/>
              </a:rPr>
              <a:t>#group-1</a:t>
            </a:r>
            <a:r>
              <a:rPr lang="nl-NL" sz="1700" b="1" dirty="0">
                <a:latin typeface="Courier New"/>
                <a:cs typeface="Courier New"/>
              </a:rPr>
              <a:t>" </a:t>
            </a:r>
            <a:r>
              <a:rPr lang="nl-NL" sz="1700" b="1" dirty="0">
                <a:solidFill>
                  <a:srgbClr val="FF0000"/>
                </a:solidFill>
                <a:latin typeface="Courier New"/>
                <a:cs typeface="Courier New"/>
              </a:rPr>
              <a:t>class</a:t>
            </a:r>
            <a:r>
              <a:rPr lang="nl-NL" sz="1700" b="1" dirty="0" smtClean="0">
                <a:latin typeface="Courier New"/>
                <a:cs typeface="Courier New"/>
              </a:rPr>
              <a:t>=</a:t>
            </a:r>
            <a:r>
              <a:rPr lang="nl-NL" sz="1700" b="1" dirty="0">
                <a:latin typeface="Courier New"/>
                <a:cs typeface="Courier New"/>
              </a:rPr>
              <a:t>"</a:t>
            </a:r>
            <a:r>
              <a:rPr lang="nl-NL" sz="1700" b="1" dirty="0" err="1">
                <a:solidFill>
                  <a:srgbClr val="00CC00"/>
                </a:solidFill>
                <a:latin typeface="Courier New"/>
                <a:cs typeface="Courier New"/>
              </a:rPr>
              <a:t>treeitem</a:t>
            </a:r>
            <a:r>
              <a:rPr lang="nl-NL" sz="1700" b="1" dirty="0" smtClean="0">
                <a:latin typeface="Courier New"/>
                <a:cs typeface="Courier New"/>
              </a:rPr>
              <a:t>"&gt;</a:t>
            </a:r>
            <a:r>
              <a:rPr lang="nl-NL" sz="1700" b="1" dirty="0">
                <a:latin typeface="Courier New"/>
                <a:cs typeface="Courier New"/>
              </a:rPr>
              <a:t>Item 2&lt;/</a:t>
            </a:r>
            <a:r>
              <a:rPr lang="nl-NL" sz="1700" b="1" dirty="0">
                <a:solidFill>
                  <a:srgbClr val="3366FF"/>
                </a:solidFill>
                <a:latin typeface="Courier New"/>
                <a:cs typeface="Courier New"/>
              </a:rPr>
              <a:t>a</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      &lt;</a:t>
            </a:r>
            <a:r>
              <a:rPr lang="nl-NL" sz="1700" b="1" dirty="0" err="1">
                <a:solidFill>
                  <a:srgbClr val="3366FF"/>
                </a:solidFill>
                <a:latin typeface="Courier New"/>
                <a:cs typeface="Courier New"/>
              </a:rPr>
              <a:t>ul</a:t>
            </a:r>
            <a:r>
              <a:rPr lang="nl-NL" sz="1700" b="1" dirty="0">
                <a:latin typeface="Courier New"/>
                <a:cs typeface="Courier New"/>
              </a:rPr>
              <a:t> </a:t>
            </a:r>
            <a:r>
              <a:rPr lang="nl-NL" sz="1700" b="1" dirty="0">
                <a:solidFill>
                  <a:srgbClr val="FF0000"/>
                </a:solidFill>
                <a:latin typeface="Courier New"/>
                <a:cs typeface="Courier New"/>
              </a:rPr>
              <a:t>class</a:t>
            </a:r>
            <a:r>
              <a:rPr lang="nl-NL" sz="1700" b="1" dirty="0" smtClean="0">
                <a:latin typeface="Courier New"/>
                <a:cs typeface="Courier New"/>
              </a:rPr>
              <a:t>="</a:t>
            </a:r>
            <a:r>
              <a:rPr lang="nl-NL" sz="1700" b="1" dirty="0" err="1">
                <a:solidFill>
                  <a:srgbClr val="00CC00"/>
                </a:solidFill>
                <a:latin typeface="Courier New"/>
                <a:cs typeface="Courier New"/>
              </a:rPr>
              <a:t>group</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a:latin typeface="Courier New"/>
                <a:cs typeface="Courier New"/>
              </a:rPr>
              <a:t> </a:t>
            </a:r>
            <a:r>
              <a:rPr lang="nl-NL" sz="1700" b="1" dirty="0" smtClean="0">
                <a:latin typeface="Courier New"/>
                <a:cs typeface="Courier New"/>
              </a:rPr>
              <a:t>        &lt;</a:t>
            </a:r>
            <a:r>
              <a:rPr lang="nl-NL" sz="1700" b="1" dirty="0">
                <a:solidFill>
                  <a:srgbClr val="3366FF"/>
                </a:solidFill>
                <a:latin typeface="Courier New"/>
                <a:cs typeface="Courier New"/>
              </a:rPr>
              <a:t>li</a:t>
            </a:r>
            <a:r>
              <a:rPr lang="nl-NL" sz="1700" b="1" dirty="0">
                <a:latin typeface="Courier New"/>
                <a:cs typeface="Courier New"/>
              </a:rPr>
              <a:t> </a:t>
            </a:r>
            <a:r>
              <a:rPr lang="nl-NL" sz="1700" b="1" dirty="0">
                <a:solidFill>
                  <a:srgbClr val="FF0000"/>
                </a:solidFill>
                <a:latin typeface="Courier New"/>
                <a:cs typeface="Courier New"/>
              </a:rPr>
              <a:t>class</a:t>
            </a:r>
            <a:r>
              <a:rPr lang="nl-NL" sz="1700" b="1" dirty="0" smtClean="0">
                <a:latin typeface="Courier New"/>
                <a:cs typeface="Courier New"/>
              </a:rPr>
              <a:t>=</a:t>
            </a:r>
            <a:r>
              <a:rPr lang="nl-NL" sz="1700" b="1" dirty="0">
                <a:latin typeface="Courier New"/>
                <a:cs typeface="Courier New"/>
              </a:rPr>
              <a:t>"</a:t>
            </a:r>
            <a:r>
              <a:rPr lang="nl-NL" sz="1700" b="1" dirty="0" err="1">
                <a:solidFill>
                  <a:srgbClr val="00CC00"/>
                </a:solidFill>
                <a:latin typeface="Courier New"/>
                <a:cs typeface="Courier New"/>
              </a:rPr>
              <a:t>treeitem</a:t>
            </a:r>
            <a:r>
              <a:rPr lang="nl-NL" sz="1700" b="1" dirty="0" smtClean="0">
                <a:latin typeface="Courier New"/>
                <a:cs typeface="Courier New"/>
              </a:rPr>
              <a:t>"&gt;</a:t>
            </a:r>
            <a:r>
              <a:rPr lang="nl-NL" sz="1700" b="1" dirty="0">
                <a:latin typeface="Courier New"/>
                <a:cs typeface="Courier New"/>
              </a:rPr>
              <a:t>Item 2-1&lt;/</a:t>
            </a:r>
            <a:r>
              <a:rPr lang="nl-NL" sz="1700" b="1" dirty="0">
                <a:solidFill>
                  <a:srgbClr val="3366FF"/>
                </a:solidFill>
                <a:latin typeface="Courier New"/>
                <a:cs typeface="Courier New"/>
              </a:rPr>
              <a:t>li</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         &lt;</a:t>
            </a:r>
            <a:r>
              <a:rPr lang="nl-NL" sz="1700" b="1" dirty="0">
                <a:solidFill>
                  <a:srgbClr val="3366FF"/>
                </a:solidFill>
                <a:latin typeface="Courier New"/>
                <a:cs typeface="Courier New"/>
              </a:rPr>
              <a:t>li</a:t>
            </a:r>
            <a:r>
              <a:rPr lang="nl-NL" sz="1700" b="1" dirty="0">
                <a:latin typeface="Courier New"/>
                <a:cs typeface="Courier New"/>
              </a:rPr>
              <a:t> </a:t>
            </a:r>
            <a:r>
              <a:rPr lang="nl-NL" sz="1700" b="1" dirty="0">
                <a:solidFill>
                  <a:srgbClr val="FF0000"/>
                </a:solidFill>
                <a:latin typeface="Courier New"/>
                <a:cs typeface="Courier New"/>
              </a:rPr>
              <a:t>class</a:t>
            </a:r>
            <a:r>
              <a:rPr lang="nl-NL" sz="1700" b="1" dirty="0" smtClean="0">
                <a:latin typeface="Courier New"/>
                <a:cs typeface="Courier New"/>
              </a:rPr>
              <a:t>=</a:t>
            </a:r>
            <a:r>
              <a:rPr lang="nl-NL" sz="1700" b="1" dirty="0">
                <a:latin typeface="Courier New"/>
                <a:cs typeface="Courier New"/>
              </a:rPr>
              <a:t>"</a:t>
            </a:r>
            <a:r>
              <a:rPr lang="nl-NL" sz="1700" b="1" dirty="0" err="1">
                <a:solidFill>
                  <a:srgbClr val="00CC00"/>
                </a:solidFill>
                <a:latin typeface="Courier New"/>
                <a:cs typeface="Courier New"/>
              </a:rPr>
              <a:t>treeitem</a:t>
            </a:r>
            <a:r>
              <a:rPr lang="nl-NL" sz="1700" b="1" dirty="0" smtClean="0">
                <a:latin typeface="Courier New"/>
                <a:cs typeface="Courier New"/>
              </a:rPr>
              <a:t>"&gt;</a:t>
            </a:r>
            <a:r>
              <a:rPr lang="nl-NL" sz="1700" b="1" dirty="0">
                <a:latin typeface="Courier New"/>
                <a:cs typeface="Courier New"/>
              </a:rPr>
              <a:t>Item 2-2&lt;/</a:t>
            </a:r>
            <a:r>
              <a:rPr lang="nl-NL" sz="1700" b="1" dirty="0">
                <a:solidFill>
                  <a:srgbClr val="3366FF"/>
                </a:solidFill>
                <a:latin typeface="Courier New"/>
                <a:cs typeface="Courier New"/>
              </a:rPr>
              <a:t>li</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      &lt;</a:t>
            </a:r>
            <a:r>
              <a:rPr lang="nl-NL" sz="1700" b="1" dirty="0">
                <a:latin typeface="Courier New"/>
                <a:cs typeface="Courier New"/>
              </a:rPr>
              <a:t>/</a:t>
            </a:r>
            <a:r>
              <a:rPr lang="nl-NL" sz="1700" b="1" dirty="0" err="1">
                <a:solidFill>
                  <a:srgbClr val="3366FF"/>
                </a:solidFill>
                <a:latin typeface="Courier New"/>
                <a:cs typeface="Courier New"/>
              </a:rPr>
              <a:t>ul</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   &lt;</a:t>
            </a:r>
            <a:r>
              <a:rPr lang="nl-NL" sz="1700" b="1" dirty="0">
                <a:latin typeface="Courier New"/>
                <a:cs typeface="Courier New"/>
              </a:rPr>
              <a:t>/</a:t>
            </a:r>
            <a:r>
              <a:rPr lang="nl-NL" sz="1700" b="1" dirty="0">
                <a:solidFill>
                  <a:srgbClr val="3366FF"/>
                </a:solidFill>
                <a:latin typeface="Courier New"/>
                <a:cs typeface="Courier New"/>
              </a:rPr>
              <a:t>li</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&lt;</a:t>
            </a:r>
            <a:r>
              <a:rPr lang="nl-NL" sz="1700" b="1" dirty="0">
                <a:latin typeface="Courier New"/>
                <a:cs typeface="Courier New"/>
              </a:rPr>
              <a:t>/</a:t>
            </a:r>
            <a:r>
              <a:rPr lang="nl-NL" sz="1700" b="1" dirty="0" err="1">
                <a:solidFill>
                  <a:srgbClr val="3366FF"/>
                </a:solidFill>
                <a:latin typeface="Courier New"/>
                <a:cs typeface="Courier New"/>
              </a:rPr>
              <a:t>ul</a:t>
            </a:r>
            <a:r>
              <a:rPr lang="nl-NL" sz="1700" b="1" dirty="0">
                <a:latin typeface="Courier New"/>
                <a:cs typeface="Courier New"/>
              </a:rPr>
              <a:t>&gt;</a:t>
            </a:r>
          </a:p>
        </p:txBody>
      </p:sp>
    </p:spTree>
    <p:extLst>
      <p:ext uri="{BB962C8B-B14F-4D97-AF65-F5344CB8AC3E}">
        <p14:creationId xmlns:p14="http://schemas.microsoft.com/office/powerpoint/2010/main" val="113402751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We </a:t>
            </a:r>
            <a:r>
              <a:rPr lang="en-US" dirty="0"/>
              <a:t>saw how to write HTML by using the proper semantic elements and </a:t>
            </a:r>
            <a:r>
              <a:rPr lang="en-US" dirty="0" smtClean="0"/>
              <a:t>attributes</a:t>
            </a:r>
          </a:p>
          <a:p>
            <a:pPr lvl="1"/>
            <a:r>
              <a:rPr lang="en-US" dirty="0" smtClean="0"/>
              <a:t>Necessary in order </a:t>
            </a:r>
            <a:r>
              <a:rPr lang="en-US" dirty="0"/>
              <a:t>to expose element semantics to assistive </a:t>
            </a:r>
            <a:r>
              <a:rPr lang="en-US" dirty="0" smtClean="0"/>
              <a:t>technology</a:t>
            </a:r>
          </a:p>
          <a:p>
            <a:pPr lvl="1"/>
            <a:endParaRPr lang="en-US" dirty="0"/>
          </a:p>
          <a:p>
            <a:r>
              <a:rPr lang="en-US" dirty="0"/>
              <a:t>But how </a:t>
            </a:r>
            <a:r>
              <a:rPr lang="en-US" dirty="0" smtClean="0"/>
              <a:t>to exposed widgets </a:t>
            </a:r>
            <a:r>
              <a:rPr lang="en-US" dirty="0"/>
              <a:t>to </a:t>
            </a:r>
            <a:r>
              <a:rPr lang="en-US" dirty="0" smtClean="0"/>
              <a:t>these technology ?</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Widget &amp; Accessibility</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47640571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W3C addressed this </a:t>
            </a:r>
            <a:r>
              <a:rPr lang="en-US" dirty="0"/>
              <a:t>issue </a:t>
            </a:r>
            <a:r>
              <a:rPr lang="en-US" dirty="0" smtClean="0"/>
              <a:t>in </a:t>
            </a:r>
            <a:r>
              <a:rPr lang="en-US" b="1" dirty="0" smtClean="0"/>
              <a:t>W</a:t>
            </a:r>
            <a:r>
              <a:rPr lang="en-US" dirty="0" smtClean="0"/>
              <a:t>eb </a:t>
            </a:r>
            <a:r>
              <a:rPr lang="en-US" b="1" dirty="0" smtClean="0"/>
              <a:t>C</a:t>
            </a:r>
            <a:r>
              <a:rPr lang="en-US" dirty="0" smtClean="0"/>
              <a:t>ontent </a:t>
            </a:r>
            <a:r>
              <a:rPr lang="en-US" b="1" dirty="0" smtClean="0"/>
              <a:t>A</a:t>
            </a:r>
            <a:r>
              <a:rPr lang="en-US" dirty="0" smtClean="0"/>
              <a:t>ccessibility </a:t>
            </a:r>
            <a:r>
              <a:rPr lang="en-US" b="1" dirty="0" smtClean="0"/>
              <a:t>G</a:t>
            </a:r>
            <a:r>
              <a:rPr lang="en-US" dirty="0" smtClean="0"/>
              <a:t>uidelines (WCAG) 2.0 </a:t>
            </a:r>
          </a:p>
          <a:p>
            <a:pPr lvl="1"/>
            <a:endParaRPr lang="en-US" dirty="0" smtClean="0"/>
          </a:p>
          <a:p>
            <a:pPr lvl="1"/>
            <a:r>
              <a:rPr lang="en-US" dirty="0" smtClean="0"/>
              <a:t>With the ARIA specification !</a:t>
            </a:r>
          </a:p>
          <a:p>
            <a:endParaRPr lang="en-US" dirty="0"/>
          </a:p>
          <a:p>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Widget &amp; Accessibility</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2" name="Picture 1"/>
          <p:cNvPicPr>
            <a:picLocks noChangeAspect="1"/>
          </p:cNvPicPr>
          <p:nvPr/>
        </p:nvPicPr>
        <p:blipFill>
          <a:blip r:embed="rId4"/>
          <a:stretch>
            <a:fillRect/>
          </a:stretch>
        </p:blipFill>
        <p:spPr>
          <a:xfrm>
            <a:off x="7092280" y="3361556"/>
            <a:ext cx="1854448" cy="1854448"/>
          </a:xfrm>
          <a:prstGeom prst="rect">
            <a:avLst/>
          </a:prstGeom>
        </p:spPr>
      </p:pic>
    </p:spTree>
    <p:extLst>
      <p:ext uri="{BB962C8B-B14F-4D97-AF65-F5344CB8AC3E}">
        <p14:creationId xmlns:p14="http://schemas.microsoft.com/office/powerpoint/2010/main" val="270746310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b="1" dirty="0" smtClean="0"/>
              <a:t>ARIA</a:t>
            </a:r>
            <a:r>
              <a:rPr lang="en-US" dirty="0" smtClean="0"/>
              <a:t> </a:t>
            </a:r>
            <a:r>
              <a:rPr lang="en-US" dirty="0"/>
              <a:t>for </a:t>
            </a:r>
            <a:r>
              <a:rPr lang="en-US" b="1" dirty="0"/>
              <a:t>A</a:t>
            </a:r>
            <a:r>
              <a:rPr lang="en-US" dirty="0"/>
              <a:t>ccessible </a:t>
            </a:r>
            <a:r>
              <a:rPr lang="en-US" b="1" dirty="0"/>
              <a:t>R</a:t>
            </a:r>
            <a:r>
              <a:rPr lang="en-US" dirty="0"/>
              <a:t>ich </a:t>
            </a:r>
            <a:r>
              <a:rPr lang="en-US" b="1" dirty="0"/>
              <a:t>I</a:t>
            </a:r>
            <a:r>
              <a:rPr lang="en-US" dirty="0"/>
              <a:t>nternet </a:t>
            </a:r>
            <a:r>
              <a:rPr lang="en-US" b="1" dirty="0" smtClean="0"/>
              <a:t>A</a:t>
            </a:r>
            <a:r>
              <a:rPr lang="en-US" dirty="0" smtClean="0"/>
              <a:t>pplications</a:t>
            </a:r>
          </a:p>
          <a:p>
            <a:endParaRPr lang="en-US" dirty="0" smtClean="0"/>
          </a:p>
          <a:p>
            <a:r>
              <a:rPr lang="en-US" dirty="0" smtClean="0"/>
              <a:t>W3C specification to improve the accessibility of custom widgets</a:t>
            </a:r>
          </a:p>
          <a:p>
            <a:endParaRPr lang="en-US" dirty="0"/>
          </a:p>
          <a:p>
            <a:r>
              <a:rPr lang="en-US" dirty="0"/>
              <a:t>Focus on dynamic content and </a:t>
            </a:r>
            <a:r>
              <a:rPr lang="en-US" dirty="0" smtClean="0"/>
              <a:t>UI components </a:t>
            </a:r>
          </a:p>
          <a:p>
            <a:pPr lvl="1"/>
            <a:r>
              <a:rPr lang="en-US" dirty="0" smtClean="0"/>
              <a:t>Ajax</a:t>
            </a:r>
            <a:r>
              <a:rPr lang="en-US" dirty="0"/>
              <a:t>, HTML, JavaScript and related </a:t>
            </a:r>
            <a:r>
              <a:rPr lang="en-US" dirty="0" smtClean="0"/>
              <a:t>technologies</a:t>
            </a:r>
            <a:endParaRPr lang="en-US" dirty="0"/>
          </a:p>
          <a:p>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Accessibility with ARIA</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43934751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P</a:t>
            </a:r>
            <a:r>
              <a:rPr lang="en-US" dirty="0" smtClean="0"/>
              <a:t>rovides </a:t>
            </a:r>
            <a:r>
              <a:rPr lang="en-US" dirty="0"/>
              <a:t>additional semantics beyond what is available in current implementations of </a:t>
            </a:r>
            <a:r>
              <a:rPr lang="en-US" dirty="0" smtClean="0"/>
              <a:t>HTML</a:t>
            </a:r>
          </a:p>
          <a:p>
            <a:endParaRPr lang="en-US" dirty="0"/>
          </a:p>
          <a:p>
            <a:r>
              <a:rPr lang="en-US" dirty="0" smtClean="0"/>
              <a:t>Bridging technology filling </a:t>
            </a:r>
            <a:r>
              <a:rPr lang="en-US" dirty="0"/>
              <a:t>gaps between versions of the HTML </a:t>
            </a:r>
            <a:r>
              <a:rPr lang="en-US" dirty="0" smtClean="0"/>
              <a:t>specs</a:t>
            </a:r>
          </a:p>
          <a:p>
            <a:pPr lvl="1"/>
            <a:r>
              <a:rPr lang="en-US" dirty="0" smtClean="0"/>
              <a:t>Neither </a:t>
            </a:r>
            <a:r>
              <a:rPr lang="en-US" dirty="0"/>
              <a:t>HTML 4 or 5 provide a toolbar or dialog widget, but both can be declared using </a:t>
            </a:r>
            <a:r>
              <a:rPr lang="en-US" dirty="0" smtClean="0"/>
              <a:t>ARIA</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Accessibility with ARIA</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35920078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For example, our previous toolbar can be declared like that: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Role attribute</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9" name="Rectangle à coins arrondis 4"/>
          <p:cNvSpPr/>
          <p:nvPr/>
        </p:nvSpPr>
        <p:spPr>
          <a:xfrm>
            <a:off x="323528" y="2641476"/>
            <a:ext cx="8460432" cy="2016224"/>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div</a:t>
            </a:r>
            <a:r>
              <a:rPr lang="nl-NL" b="1" dirty="0">
                <a:latin typeface="Courier New"/>
                <a:cs typeface="Courier New"/>
              </a:rPr>
              <a:t> </a:t>
            </a:r>
            <a:r>
              <a:rPr lang="nl-NL" b="1" dirty="0" err="1">
                <a:solidFill>
                  <a:srgbClr val="FF0000"/>
                </a:solidFill>
                <a:latin typeface="Courier New"/>
                <a:cs typeface="Courier New"/>
              </a:rPr>
              <a:t>id</a:t>
            </a:r>
            <a:r>
              <a:rPr lang="nl-NL" b="1" dirty="0">
                <a:latin typeface="Courier New"/>
                <a:cs typeface="Courier New"/>
              </a:rPr>
              <a:t>="</a:t>
            </a:r>
            <a:r>
              <a:rPr lang="nl-NL" b="1" dirty="0">
                <a:solidFill>
                  <a:srgbClr val="00CC00"/>
                </a:solidFill>
                <a:latin typeface="Courier New"/>
                <a:cs typeface="Courier New"/>
              </a:rPr>
              <a:t>tb-1</a:t>
            </a:r>
            <a:r>
              <a:rPr lang="nl-NL" b="1" dirty="0">
                <a:latin typeface="Courier New"/>
                <a:cs typeface="Courier New"/>
              </a:rPr>
              <a:t>" </a:t>
            </a:r>
            <a:r>
              <a:rPr lang="nl-NL" b="1" i="1" dirty="0" err="1" smtClean="0">
                <a:solidFill>
                  <a:srgbClr val="FF0000"/>
                </a:solidFill>
                <a:latin typeface="Courier New"/>
                <a:cs typeface="Courier New"/>
              </a:rPr>
              <a:t>role</a:t>
            </a:r>
            <a:r>
              <a:rPr lang="nl-NL" b="1" i="1" dirty="0" smtClean="0">
                <a:latin typeface="Courier New"/>
                <a:cs typeface="Courier New"/>
              </a:rPr>
              <a:t>=</a:t>
            </a:r>
            <a:r>
              <a:rPr lang="nl-NL" b="1" i="1" dirty="0">
                <a:latin typeface="Courier New"/>
                <a:cs typeface="Courier New"/>
              </a:rPr>
              <a:t>"</a:t>
            </a:r>
            <a:r>
              <a:rPr lang="nl-NL" b="1" i="1" dirty="0" err="1">
                <a:solidFill>
                  <a:srgbClr val="00CC00"/>
                </a:solidFill>
                <a:latin typeface="Courier New"/>
                <a:cs typeface="Courier New"/>
              </a:rPr>
              <a:t>toolbar</a:t>
            </a:r>
            <a:r>
              <a:rPr lang="nl-NL" b="1" i="1" dirty="0">
                <a:latin typeface="Courier New"/>
                <a:cs typeface="Courier New"/>
              </a:rPr>
              <a:t>"</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button</a:t>
            </a:r>
            <a:r>
              <a:rPr lang="nl-NL" b="1" dirty="0">
                <a:latin typeface="Courier New"/>
                <a:cs typeface="Courier New"/>
              </a:rPr>
              <a:t> </a:t>
            </a:r>
            <a:r>
              <a:rPr lang="nl-NL" b="1" dirty="0">
                <a:solidFill>
                  <a:srgbClr val="FF0000"/>
                </a:solidFill>
                <a:latin typeface="Courier New"/>
                <a:cs typeface="Courier New"/>
              </a:rPr>
              <a:t>type</a:t>
            </a:r>
            <a:r>
              <a:rPr lang="nl-NL" b="1" dirty="0">
                <a:latin typeface="Courier New"/>
                <a:cs typeface="Courier New"/>
              </a:rPr>
              <a:t>="</a:t>
            </a:r>
            <a:r>
              <a:rPr lang="nl-NL" b="1" dirty="0">
                <a:solidFill>
                  <a:srgbClr val="00CC00"/>
                </a:solidFill>
                <a:latin typeface="Courier New"/>
                <a:cs typeface="Courier New"/>
              </a:rPr>
              <a:t>button</a:t>
            </a:r>
            <a:r>
              <a:rPr lang="nl-NL" b="1" dirty="0">
                <a:latin typeface="Courier New"/>
                <a:cs typeface="Courier New"/>
              </a:rPr>
              <a:t>"&gt;Print&lt;/</a:t>
            </a:r>
            <a:r>
              <a:rPr lang="nl-NL" b="1" dirty="0">
                <a:solidFill>
                  <a:srgbClr val="3366FF"/>
                </a:solidFill>
                <a:latin typeface="Courier New"/>
                <a:cs typeface="Courier New"/>
              </a:rPr>
              <a:t>button</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button</a:t>
            </a:r>
            <a:r>
              <a:rPr lang="nl-NL" b="1" dirty="0">
                <a:latin typeface="Courier New"/>
                <a:cs typeface="Courier New"/>
              </a:rPr>
              <a:t> </a:t>
            </a:r>
            <a:r>
              <a:rPr lang="nl-NL" b="1" dirty="0">
                <a:solidFill>
                  <a:srgbClr val="FF0000"/>
                </a:solidFill>
                <a:latin typeface="Courier New"/>
                <a:cs typeface="Courier New"/>
              </a:rPr>
              <a:t>type</a:t>
            </a:r>
            <a:r>
              <a:rPr lang="nl-NL" b="1" dirty="0">
                <a:latin typeface="Courier New"/>
                <a:cs typeface="Courier New"/>
              </a:rPr>
              <a:t>="</a:t>
            </a:r>
            <a:r>
              <a:rPr lang="nl-NL" b="1" dirty="0">
                <a:solidFill>
                  <a:srgbClr val="00CC00"/>
                </a:solidFill>
                <a:latin typeface="Courier New"/>
                <a:cs typeface="Courier New"/>
              </a:rPr>
              <a:t>button</a:t>
            </a:r>
            <a:r>
              <a:rPr lang="nl-NL" b="1" dirty="0">
                <a:latin typeface="Courier New"/>
                <a:cs typeface="Courier New"/>
              </a:rPr>
              <a:t>"&gt;Move&lt;/</a:t>
            </a:r>
            <a:r>
              <a:rPr lang="nl-NL" b="1" dirty="0">
                <a:solidFill>
                  <a:srgbClr val="3366FF"/>
                </a:solidFill>
                <a:latin typeface="Courier New"/>
                <a:cs typeface="Courier New"/>
              </a:rPr>
              <a:t>button</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button</a:t>
            </a:r>
            <a:r>
              <a:rPr lang="nl-NL" b="1" dirty="0">
                <a:latin typeface="Courier New"/>
                <a:cs typeface="Courier New"/>
              </a:rPr>
              <a:t> </a:t>
            </a:r>
            <a:r>
              <a:rPr lang="nl-NL" b="1" dirty="0">
                <a:solidFill>
                  <a:srgbClr val="FF0000"/>
                </a:solidFill>
                <a:latin typeface="Courier New"/>
                <a:cs typeface="Courier New"/>
              </a:rPr>
              <a:t>type</a:t>
            </a:r>
            <a:r>
              <a:rPr lang="nl-NL" b="1" dirty="0">
                <a:latin typeface="Courier New"/>
                <a:cs typeface="Courier New"/>
              </a:rPr>
              <a:t>="</a:t>
            </a:r>
            <a:r>
              <a:rPr lang="nl-NL" b="1" dirty="0">
                <a:solidFill>
                  <a:srgbClr val="00CC00"/>
                </a:solidFill>
                <a:latin typeface="Courier New"/>
                <a:cs typeface="Courier New"/>
              </a:rPr>
              <a:t>button</a:t>
            </a:r>
            <a:r>
              <a:rPr lang="nl-NL" b="1" dirty="0">
                <a:latin typeface="Courier New"/>
                <a:cs typeface="Courier New"/>
              </a:rPr>
              <a:t>"&gt;Delete&lt;/</a:t>
            </a:r>
            <a:r>
              <a:rPr lang="nl-NL" b="1" dirty="0">
                <a:solidFill>
                  <a:srgbClr val="3366FF"/>
                </a:solidFill>
                <a:latin typeface="Courier New"/>
                <a:cs typeface="Courier New"/>
              </a:rPr>
              <a:t>button</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a:latin typeface="Courier New"/>
                <a:cs typeface="Courier New"/>
              </a:rPr>
              <a:t>/</a:t>
            </a:r>
            <a:r>
              <a:rPr lang="nl-NL" b="1" dirty="0">
                <a:solidFill>
                  <a:srgbClr val="3366FF"/>
                </a:solidFill>
                <a:latin typeface="Courier New"/>
                <a:cs typeface="Courier New"/>
              </a:rPr>
              <a:t>div</a:t>
            </a:r>
            <a:r>
              <a:rPr lang="nl-NL" b="1" dirty="0">
                <a:latin typeface="Courier New"/>
                <a:cs typeface="Courier New"/>
              </a:rPr>
              <a:t>&gt;</a:t>
            </a:r>
          </a:p>
        </p:txBody>
      </p:sp>
    </p:spTree>
    <p:extLst>
      <p:ext uri="{BB962C8B-B14F-4D97-AF65-F5344CB8AC3E}">
        <p14:creationId xmlns:p14="http://schemas.microsoft.com/office/powerpoint/2010/main" val="341907001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T</a:t>
            </a:r>
            <a:r>
              <a:rPr lang="en-US" dirty="0" smtClean="0"/>
              <a:t>he </a:t>
            </a:r>
            <a:r>
              <a:rPr lang="en-US" i="1" dirty="0"/>
              <a:t>role </a:t>
            </a:r>
            <a:r>
              <a:rPr lang="en-US" dirty="0"/>
              <a:t>attribute </a:t>
            </a:r>
            <a:r>
              <a:rPr lang="en-US" dirty="0" smtClean="0"/>
              <a:t>document </a:t>
            </a:r>
            <a:r>
              <a:rPr lang="en-US" dirty="0"/>
              <a:t>the purpose of the </a:t>
            </a:r>
            <a:r>
              <a:rPr lang="en-US" dirty="0" smtClean="0"/>
              <a:t>control</a:t>
            </a:r>
          </a:p>
          <a:p>
            <a:pPr lvl="1"/>
            <a:r>
              <a:rPr lang="en-US" dirty="0" smtClean="0"/>
              <a:t>Can </a:t>
            </a:r>
            <a:r>
              <a:rPr lang="en-US" dirty="0"/>
              <a:t>only be set to one of several predefined </a:t>
            </a:r>
            <a:r>
              <a:rPr lang="en-US" dirty="0" smtClean="0"/>
              <a:t>values</a:t>
            </a:r>
          </a:p>
          <a:p>
            <a:endParaRPr lang="en-US" dirty="0"/>
          </a:p>
          <a:p>
            <a:r>
              <a:rPr lang="en-US" dirty="0" smtClean="0"/>
              <a:t>When </a:t>
            </a:r>
            <a:r>
              <a:rPr lang="en-US" dirty="0"/>
              <a:t>building custom widgets always start with the closest native semantics and supplement with ARIA</a:t>
            </a:r>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Role attribute</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99175352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p:cNvSpPr txBox="1">
            <a:spLocks/>
          </p:cNvSpPr>
          <p:nvPr/>
        </p:nvSpPr>
        <p:spPr bwMode="auto">
          <a:xfrm>
            <a:off x="457200" y="985292"/>
            <a:ext cx="8435975" cy="4230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a:t>
            </a:r>
            <a:r>
              <a:rPr lang="en-US" dirty="0" smtClean="0"/>
              <a:t>following roles act </a:t>
            </a:r>
            <a:r>
              <a:rPr lang="en-US" dirty="0"/>
              <a:t>as standalone </a:t>
            </a:r>
            <a:r>
              <a:rPr lang="en-US" dirty="0" smtClean="0"/>
              <a:t>UI </a:t>
            </a:r>
            <a:r>
              <a:rPr lang="en-US" dirty="0"/>
              <a:t>widgets or as part of </a:t>
            </a:r>
            <a:r>
              <a:rPr lang="en-US" dirty="0" smtClean="0"/>
              <a:t>composite widgets :</a:t>
            </a:r>
          </a:p>
        </p:txBody>
      </p:sp>
      <p:sp>
        <p:nvSpPr>
          <p:cNvPr id="3" name="Espace réservé du contenu 2"/>
          <p:cNvSpPr>
            <a:spLocks noGrp="1"/>
          </p:cNvSpPr>
          <p:nvPr>
            <p:ph idx="1"/>
          </p:nvPr>
        </p:nvSpPr>
        <p:spPr>
          <a:xfrm>
            <a:off x="457200" y="2137420"/>
            <a:ext cx="9155360" cy="3096344"/>
          </a:xfrm>
        </p:spPr>
        <p:txBody>
          <a:bodyPr numCol="3"/>
          <a:lstStyle/>
          <a:p>
            <a:r>
              <a:rPr lang="en-US" sz="2000" dirty="0" smtClean="0"/>
              <a:t>alert</a:t>
            </a:r>
          </a:p>
          <a:p>
            <a:r>
              <a:rPr lang="en-US" sz="2000" dirty="0" err="1" smtClean="0"/>
              <a:t>alertdialog</a:t>
            </a:r>
            <a:endParaRPr lang="en-US" sz="2000" dirty="0" smtClean="0"/>
          </a:p>
          <a:p>
            <a:r>
              <a:rPr lang="en-US" sz="2000" dirty="0" smtClean="0"/>
              <a:t>button</a:t>
            </a:r>
          </a:p>
          <a:p>
            <a:r>
              <a:rPr lang="en-US" sz="2000" dirty="0" smtClean="0"/>
              <a:t>checkbox</a:t>
            </a:r>
          </a:p>
          <a:p>
            <a:r>
              <a:rPr lang="en-US" sz="2000" dirty="0" smtClean="0"/>
              <a:t>dialog</a:t>
            </a:r>
          </a:p>
          <a:p>
            <a:r>
              <a:rPr lang="en-US" sz="2000" dirty="0" err="1" smtClean="0"/>
              <a:t>gridcell</a:t>
            </a:r>
            <a:endParaRPr lang="en-US" sz="2000" dirty="0" smtClean="0"/>
          </a:p>
          <a:p>
            <a:r>
              <a:rPr lang="en-US" sz="2000" dirty="0" smtClean="0"/>
              <a:t>link</a:t>
            </a:r>
          </a:p>
          <a:p>
            <a:r>
              <a:rPr lang="en-US" sz="2000" dirty="0" smtClean="0"/>
              <a:t>marquee</a:t>
            </a:r>
          </a:p>
          <a:p>
            <a:r>
              <a:rPr lang="en-US" sz="2000" dirty="0" err="1" smtClean="0"/>
              <a:t>menuitem</a:t>
            </a:r>
            <a:endParaRPr lang="en-US" sz="2000" dirty="0" smtClean="0"/>
          </a:p>
          <a:p>
            <a:r>
              <a:rPr lang="en-US" sz="2000" dirty="0" err="1" smtClean="0"/>
              <a:t>menuitemcheckbox</a:t>
            </a:r>
            <a:endParaRPr lang="en-US" sz="2000" dirty="0" smtClean="0"/>
          </a:p>
          <a:p>
            <a:r>
              <a:rPr lang="en-US" sz="2000" dirty="0" err="1" smtClean="0"/>
              <a:t>menuitemradio</a:t>
            </a:r>
            <a:endParaRPr lang="en-US" sz="2000" dirty="0" smtClean="0"/>
          </a:p>
          <a:p>
            <a:r>
              <a:rPr lang="en-US" sz="2000" dirty="0" smtClean="0"/>
              <a:t>option</a:t>
            </a:r>
          </a:p>
          <a:p>
            <a:r>
              <a:rPr lang="en-US" sz="2000" dirty="0" err="1" smtClean="0"/>
              <a:t>progressbar</a:t>
            </a:r>
            <a:endParaRPr lang="en-US" sz="2000" dirty="0" smtClean="0"/>
          </a:p>
          <a:p>
            <a:r>
              <a:rPr lang="en-US" sz="2000" dirty="0" smtClean="0"/>
              <a:t>radio</a:t>
            </a:r>
          </a:p>
          <a:p>
            <a:r>
              <a:rPr lang="en-US" sz="2000" dirty="0" smtClean="0"/>
              <a:t>scrollbar</a:t>
            </a:r>
          </a:p>
          <a:p>
            <a:r>
              <a:rPr lang="en-US" sz="2000" dirty="0" smtClean="0"/>
              <a:t>slider</a:t>
            </a:r>
          </a:p>
          <a:p>
            <a:r>
              <a:rPr lang="en-US" sz="2000" dirty="0" err="1" smtClean="0"/>
              <a:t>spinbutton</a:t>
            </a:r>
            <a:endParaRPr lang="en-US" sz="2000" dirty="0" smtClean="0"/>
          </a:p>
          <a:p>
            <a:r>
              <a:rPr lang="en-US" sz="2000" dirty="0" smtClean="0"/>
              <a:t>status</a:t>
            </a:r>
          </a:p>
          <a:p>
            <a:r>
              <a:rPr lang="en-US" sz="2000" dirty="0" smtClean="0"/>
              <a:t>tab</a:t>
            </a:r>
          </a:p>
          <a:p>
            <a:r>
              <a:rPr lang="en-US" sz="2000" dirty="0" err="1" smtClean="0"/>
              <a:t>tabpanel</a:t>
            </a:r>
            <a:endParaRPr lang="en-US" sz="2000" dirty="0" smtClean="0"/>
          </a:p>
          <a:p>
            <a:r>
              <a:rPr lang="en-US" sz="2000" dirty="0" smtClean="0"/>
              <a:t>textbox</a:t>
            </a:r>
          </a:p>
          <a:p>
            <a:r>
              <a:rPr lang="en-US" sz="2000" dirty="0" smtClean="0"/>
              <a:t>timer</a:t>
            </a:r>
          </a:p>
          <a:p>
            <a:r>
              <a:rPr lang="en-US" sz="2000" dirty="0" smtClean="0"/>
              <a:t>tooltip</a:t>
            </a:r>
          </a:p>
          <a:p>
            <a:r>
              <a:rPr lang="en-US" sz="2000" dirty="0" err="1" smtClean="0"/>
              <a:t>treeitem</a:t>
            </a:r>
            <a:endParaRPr lang="en-US" sz="2000"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latin typeface="+mj-lt"/>
                <a:cs typeface="ＭＳ Ｐゴシック" charset="0"/>
              </a:rPr>
              <a:t>Role </a:t>
            </a:r>
            <a:r>
              <a:rPr lang="en-US" sz="3600" b="1" dirty="0" smtClean="0">
                <a:latin typeface="+mj-lt"/>
                <a:cs typeface="ＭＳ Ｐゴシック" charset="0"/>
              </a:rPr>
              <a:t>attribute: Widget Roles</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130177957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p:cNvSpPr txBox="1">
            <a:spLocks/>
          </p:cNvSpPr>
          <p:nvPr/>
        </p:nvSpPr>
        <p:spPr bwMode="auto">
          <a:xfrm>
            <a:off x="457200" y="1129308"/>
            <a:ext cx="8435975" cy="4230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following roles describe structures that organize content in a </a:t>
            </a:r>
            <a:r>
              <a:rPr lang="en-US" dirty="0" smtClean="0"/>
              <a:t>page</a:t>
            </a:r>
          </a:p>
          <a:p>
            <a:pPr lvl="1"/>
            <a:r>
              <a:rPr lang="en-US" dirty="0"/>
              <a:t>Document structures are not usually interactive</a:t>
            </a:r>
            <a:endParaRPr lang="en-US" dirty="0" smtClean="0"/>
          </a:p>
        </p:txBody>
      </p:sp>
      <p:sp>
        <p:nvSpPr>
          <p:cNvPr id="3" name="Espace réservé du contenu 2"/>
          <p:cNvSpPr>
            <a:spLocks noGrp="1"/>
          </p:cNvSpPr>
          <p:nvPr>
            <p:ph idx="1"/>
          </p:nvPr>
        </p:nvSpPr>
        <p:spPr>
          <a:xfrm>
            <a:off x="457200" y="2785492"/>
            <a:ext cx="9155360" cy="2376264"/>
          </a:xfrm>
        </p:spPr>
        <p:txBody>
          <a:bodyPr numCol="3"/>
          <a:lstStyle/>
          <a:p>
            <a:r>
              <a:rPr lang="en-US" sz="2000" dirty="0" smtClean="0"/>
              <a:t>article</a:t>
            </a:r>
          </a:p>
          <a:p>
            <a:r>
              <a:rPr lang="en-US" sz="2000" dirty="0" err="1" smtClean="0"/>
              <a:t>columnheader</a:t>
            </a:r>
            <a:endParaRPr lang="en-US" sz="2000" dirty="0" smtClean="0"/>
          </a:p>
          <a:p>
            <a:r>
              <a:rPr lang="en-US" sz="2000" dirty="0" smtClean="0"/>
              <a:t>definition</a:t>
            </a:r>
          </a:p>
          <a:p>
            <a:r>
              <a:rPr lang="en-US" sz="2000" dirty="0" smtClean="0"/>
              <a:t>directory</a:t>
            </a:r>
          </a:p>
          <a:p>
            <a:r>
              <a:rPr lang="en-US" sz="2000" dirty="0" smtClean="0"/>
              <a:t>document</a:t>
            </a:r>
          </a:p>
          <a:p>
            <a:r>
              <a:rPr lang="en-US" sz="2000" dirty="0" smtClean="0"/>
              <a:t>group</a:t>
            </a:r>
          </a:p>
          <a:p>
            <a:r>
              <a:rPr lang="en-US" sz="2000" dirty="0" smtClean="0"/>
              <a:t>heading</a:t>
            </a:r>
          </a:p>
          <a:p>
            <a:r>
              <a:rPr lang="en-US" sz="2000" dirty="0" err="1" smtClean="0"/>
              <a:t>img</a:t>
            </a:r>
            <a:endParaRPr lang="en-US" sz="2000" dirty="0" smtClean="0"/>
          </a:p>
          <a:p>
            <a:r>
              <a:rPr lang="en-US" sz="2000" dirty="0" smtClean="0"/>
              <a:t>list</a:t>
            </a:r>
          </a:p>
          <a:p>
            <a:r>
              <a:rPr lang="en-US" sz="2000" dirty="0" err="1" smtClean="0"/>
              <a:t>listitem</a:t>
            </a:r>
            <a:endParaRPr lang="en-US" sz="2000" dirty="0" smtClean="0"/>
          </a:p>
          <a:p>
            <a:r>
              <a:rPr lang="en-US" sz="2000" dirty="0" smtClean="0"/>
              <a:t>math</a:t>
            </a:r>
          </a:p>
          <a:p>
            <a:r>
              <a:rPr lang="en-US" sz="2000" dirty="0" smtClean="0"/>
              <a:t>note</a:t>
            </a:r>
          </a:p>
          <a:p>
            <a:r>
              <a:rPr lang="en-US" sz="2000" dirty="0" smtClean="0"/>
              <a:t>presentation</a:t>
            </a:r>
          </a:p>
          <a:p>
            <a:r>
              <a:rPr lang="en-US" sz="2000" dirty="0" smtClean="0"/>
              <a:t>region</a:t>
            </a:r>
          </a:p>
          <a:p>
            <a:r>
              <a:rPr lang="en-US" sz="2000" dirty="0" smtClean="0"/>
              <a:t>row</a:t>
            </a:r>
          </a:p>
          <a:p>
            <a:r>
              <a:rPr lang="en-US" sz="2000" dirty="0" err="1" smtClean="0"/>
              <a:t>rowheader</a:t>
            </a:r>
            <a:endParaRPr lang="en-US" sz="2000" dirty="0" smtClean="0"/>
          </a:p>
          <a:p>
            <a:r>
              <a:rPr lang="en-US" sz="2000" dirty="0" smtClean="0"/>
              <a:t>separator</a:t>
            </a:r>
          </a:p>
          <a:p>
            <a:r>
              <a:rPr lang="en-US" sz="2000" dirty="0" smtClean="0"/>
              <a:t>toolbar</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latin typeface="+mj-lt"/>
                <a:cs typeface="ＭＳ Ｐゴシック" charset="0"/>
              </a:rPr>
              <a:t>Role </a:t>
            </a:r>
            <a:r>
              <a:rPr lang="en-US" sz="3600" b="1" dirty="0" smtClean="0">
                <a:latin typeface="+mj-lt"/>
                <a:cs typeface="ＭＳ Ｐゴシック" charset="0"/>
              </a:rPr>
              <a:t>attribute: Document Structure</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59443596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Other example: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Role attribute</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7" name="Rectangle à coins arrondis 4"/>
          <p:cNvSpPr/>
          <p:nvPr/>
        </p:nvSpPr>
        <p:spPr>
          <a:xfrm>
            <a:off x="323528" y="1777380"/>
            <a:ext cx="8460432" cy="3456384"/>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sz="1700" b="1" dirty="0">
                <a:latin typeface="Courier New"/>
                <a:cs typeface="Courier New"/>
              </a:rPr>
              <a:t>&lt;</a:t>
            </a:r>
            <a:r>
              <a:rPr lang="nl-NL" sz="1700" b="1" dirty="0" err="1">
                <a:solidFill>
                  <a:srgbClr val="3366FF"/>
                </a:solidFill>
                <a:latin typeface="Courier New"/>
                <a:cs typeface="Courier New"/>
              </a:rPr>
              <a:t>ul</a:t>
            </a:r>
            <a:r>
              <a:rPr lang="nl-NL" sz="1700" b="1" dirty="0">
                <a:latin typeface="Courier New"/>
                <a:cs typeface="Courier New"/>
              </a:rPr>
              <a:t> </a:t>
            </a:r>
            <a:r>
              <a:rPr lang="nl-NL" sz="1700" b="1" dirty="0" err="1" smtClean="0">
                <a:solidFill>
                  <a:srgbClr val="FF0000"/>
                </a:solidFill>
                <a:latin typeface="Courier New"/>
                <a:cs typeface="Courier New"/>
              </a:rPr>
              <a:t>role</a:t>
            </a:r>
            <a:r>
              <a:rPr lang="nl-NL" sz="1700" b="1" dirty="0" smtClean="0">
                <a:latin typeface="Courier New"/>
                <a:cs typeface="Courier New"/>
              </a:rPr>
              <a:t>=</a:t>
            </a:r>
            <a:r>
              <a:rPr lang="nl-NL" sz="1700" b="1" dirty="0">
                <a:latin typeface="Courier New"/>
                <a:cs typeface="Courier New"/>
              </a:rPr>
              <a:t>"</a:t>
            </a:r>
            <a:r>
              <a:rPr lang="nl-NL" sz="1700" b="1" dirty="0">
                <a:solidFill>
                  <a:srgbClr val="00CC00"/>
                </a:solidFill>
                <a:latin typeface="Courier New"/>
                <a:cs typeface="Courier New"/>
              </a:rPr>
              <a:t>tree</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a:latin typeface="Courier New"/>
                <a:cs typeface="Courier New"/>
              </a:rPr>
              <a:t> </a:t>
            </a:r>
            <a:r>
              <a:rPr lang="nl-NL" sz="1700" b="1" dirty="0" smtClean="0">
                <a:latin typeface="Courier New"/>
                <a:cs typeface="Courier New"/>
              </a:rPr>
              <a:t>  &lt;</a:t>
            </a:r>
            <a:r>
              <a:rPr lang="nl-NL" sz="1700" b="1" dirty="0">
                <a:solidFill>
                  <a:srgbClr val="3366FF"/>
                </a:solidFill>
                <a:latin typeface="Courier New"/>
                <a:cs typeface="Courier New"/>
              </a:rPr>
              <a:t>li</a:t>
            </a:r>
            <a:r>
              <a:rPr lang="nl-NL" sz="1700" b="1" dirty="0">
                <a:latin typeface="Courier New"/>
                <a:cs typeface="Courier New"/>
              </a:rPr>
              <a:t> </a:t>
            </a:r>
            <a:r>
              <a:rPr lang="nl-NL" sz="1700" b="1" dirty="0" err="1" smtClean="0">
                <a:solidFill>
                  <a:srgbClr val="FF0000"/>
                </a:solidFill>
                <a:latin typeface="Courier New"/>
                <a:cs typeface="Courier New"/>
              </a:rPr>
              <a:t>role</a:t>
            </a:r>
            <a:r>
              <a:rPr lang="nl-NL" sz="1700" b="1" dirty="0" smtClean="0">
                <a:latin typeface="Courier New"/>
                <a:cs typeface="Courier New"/>
              </a:rPr>
              <a:t>=</a:t>
            </a:r>
            <a:r>
              <a:rPr lang="nl-NL" sz="1700" b="1" dirty="0">
                <a:latin typeface="Courier New"/>
                <a:cs typeface="Courier New"/>
              </a:rPr>
              <a:t>"</a:t>
            </a:r>
            <a:r>
              <a:rPr lang="nl-NL" sz="1700" b="1" dirty="0" err="1">
                <a:solidFill>
                  <a:srgbClr val="00CC00"/>
                </a:solidFill>
                <a:latin typeface="Courier New"/>
                <a:cs typeface="Courier New"/>
              </a:rPr>
              <a:t>treeitem</a:t>
            </a:r>
            <a:r>
              <a:rPr lang="nl-NL" sz="1700" b="1" dirty="0" smtClean="0">
                <a:latin typeface="Courier New"/>
                <a:cs typeface="Courier New"/>
              </a:rPr>
              <a:t>"&gt;</a:t>
            </a:r>
            <a:r>
              <a:rPr lang="nl-NL" sz="1700" b="1" dirty="0">
                <a:latin typeface="Courier New"/>
                <a:cs typeface="Courier New"/>
              </a:rPr>
              <a:t>Item 1&lt;/</a:t>
            </a:r>
            <a:r>
              <a:rPr lang="nl-NL" sz="1700" b="1" dirty="0">
                <a:solidFill>
                  <a:srgbClr val="3366FF"/>
                </a:solidFill>
                <a:latin typeface="Courier New"/>
                <a:cs typeface="Courier New"/>
              </a:rPr>
              <a:t>li</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a:latin typeface="Courier New"/>
                <a:cs typeface="Courier New"/>
              </a:rPr>
              <a:t> </a:t>
            </a:r>
            <a:r>
              <a:rPr lang="nl-NL" sz="1700" b="1" dirty="0" smtClean="0">
                <a:latin typeface="Courier New"/>
                <a:cs typeface="Courier New"/>
              </a:rPr>
              <a:t>  &lt;</a:t>
            </a:r>
            <a:r>
              <a:rPr lang="nl-NL" sz="1700" b="1" dirty="0">
                <a:solidFill>
                  <a:srgbClr val="3366FF"/>
                </a:solidFill>
                <a:latin typeface="Courier New"/>
                <a:cs typeface="Courier New"/>
              </a:rPr>
              <a:t>li</a:t>
            </a:r>
            <a:r>
              <a:rPr lang="nl-NL" sz="1700" b="1" dirty="0">
                <a:latin typeface="Courier New"/>
                <a:cs typeface="Courier New"/>
              </a:rPr>
              <a:t> </a:t>
            </a:r>
            <a:r>
              <a:rPr lang="nl-NL" sz="1700" b="1" dirty="0" err="1">
                <a:solidFill>
                  <a:srgbClr val="FF0000"/>
                </a:solidFill>
                <a:latin typeface="Courier New"/>
                <a:cs typeface="Courier New"/>
              </a:rPr>
              <a:t>role</a:t>
            </a:r>
            <a:r>
              <a:rPr lang="nl-NL" sz="1700" b="1" dirty="0" smtClean="0">
                <a:latin typeface="Courier New"/>
                <a:cs typeface="Courier New"/>
              </a:rPr>
              <a:t>=</a:t>
            </a:r>
            <a:r>
              <a:rPr lang="nl-NL" sz="1700" b="1" dirty="0">
                <a:latin typeface="Courier New"/>
                <a:cs typeface="Courier New"/>
              </a:rPr>
              <a:t>"</a:t>
            </a:r>
            <a:r>
              <a:rPr lang="nl-NL" sz="1700" b="1" dirty="0" err="1">
                <a:solidFill>
                  <a:srgbClr val="00CC00"/>
                </a:solidFill>
                <a:latin typeface="Courier New"/>
                <a:cs typeface="Courier New"/>
              </a:rPr>
              <a:t>presentation</a:t>
            </a:r>
            <a:r>
              <a:rPr lang="nl-NL" sz="1700" b="1" dirty="0">
                <a:latin typeface="Courier New"/>
                <a:cs typeface="Courier New"/>
              </a:rPr>
              <a:t>"</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      &lt;</a:t>
            </a:r>
            <a:r>
              <a:rPr lang="nl-NL" sz="1700" b="1" dirty="0">
                <a:solidFill>
                  <a:srgbClr val="3366FF"/>
                </a:solidFill>
                <a:latin typeface="Courier New"/>
                <a:cs typeface="Courier New"/>
              </a:rPr>
              <a:t>a</a:t>
            </a:r>
            <a:r>
              <a:rPr lang="nl-NL" sz="1700" b="1" dirty="0">
                <a:latin typeface="Courier New"/>
                <a:cs typeface="Courier New"/>
              </a:rPr>
              <a:t> </a:t>
            </a:r>
            <a:r>
              <a:rPr lang="nl-NL" sz="1700" b="1" dirty="0" err="1">
                <a:solidFill>
                  <a:srgbClr val="FF0000"/>
                </a:solidFill>
                <a:latin typeface="Courier New"/>
                <a:cs typeface="Courier New"/>
              </a:rPr>
              <a:t>href</a:t>
            </a:r>
            <a:r>
              <a:rPr lang="nl-NL" sz="1700" b="1" dirty="0">
                <a:latin typeface="Courier New"/>
                <a:cs typeface="Courier New"/>
              </a:rPr>
              <a:t>="</a:t>
            </a:r>
            <a:r>
              <a:rPr lang="nl-NL" sz="1700" b="1" dirty="0">
                <a:solidFill>
                  <a:srgbClr val="00CC00"/>
                </a:solidFill>
                <a:latin typeface="Courier New"/>
                <a:cs typeface="Courier New"/>
              </a:rPr>
              <a:t>#group-1</a:t>
            </a:r>
            <a:r>
              <a:rPr lang="nl-NL" sz="1700" b="1" dirty="0">
                <a:latin typeface="Courier New"/>
                <a:cs typeface="Courier New"/>
              </a:rPr>
              <a:t>" </a:t>
            </a:r>
            <a:r>
              <a:rPr lang="nl-NL" sz="1700" b="1" dirty="0" err="1">
                <a:solidFill>
                  <a:srgbClr val="FF0000"/>
                </a:solidFill>
                <a:latin typeface="Courier New"/>
                <a:cs typeface="Courier New"/>
              </a:rPr>
              <a:t>role</a:t>
            </a:r>
            <a:r>
              <a:rPr lang="nl-NL" sz="1700" b="1" dirty="0" smtClean="0">
                <a:latin typeface="Courier New"/>
                <a:cs typeface="Courier New"/>
              </a:rPr>
              <a:t>=</a:t>
            </a:r>
            <a:r>
              <a:rPr lang="nl-NL" sz="1700" b="1" dirty="0">
                <a:latin typeface="Courier New"/>
                <a:cs typeface="Courier New"/>
              </a:rPr>
              <a:t>"</a:t>
            </a:r>
            <a:r>
              <a:rPr lang="nl-NL" sz="1700" b="1" dirty="0" err="1">
                <a:solidFill>
                  <a:srgbClr val="00CC00"/>
                </a:solidFill>
                <a:latin typeface="Courier New"/>
                <a:cs typeface="Courier New"/>
              </a:rPr>
              <a:t>treeitem</a:t>
            </a:r>
            <a:r>
              <a:rPr lang="nl-NL" sz="1700" b="1" dirty="0" smtClean="0">
                <a:latin typeface="Courier New"/>
                <a:cs typeface="Courier New"/>
              </a:rPr>
              <a:t>"&gt;</a:t>
            </a:r>
            <a:r>
              <a:rPr lang="nl-NL" sz="1700" b="1" dirty="0">
                <a:latin typeface="Courier New"/>
                <a:cs typeface="Courier New"/>
              </a:rPr>
              <a:t>Item 2&lt;/</a:t>
            </a:r>
            <a:r>
              <a:rPr lang="nl-NL" sz="1700" b="1" dirty="0">
                <a:solidFill>
                  <a:srgbClr val="3366FF"/>
                </a:solidFill>
                <a:latin typeface="Courier New"/>
                <a:cs typeface="Courier New"/>
              </a:rPr>
              <a:t>a</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      &lt;</a:t>
            </a:r>
            <a:r>
              <a:rPr lang="nl-NL" sz="1700" b="1" dirty="0" err="1">
                <a:solidFill>
                  <a:srgbClr val="3366FF"/>
                </a:solidFill>
                <a:latin typeface="Courier New"/>
                <a:cs typeface="Courier New"/>
              </a:rPr>
              <a:t>ul</a:t>
            </a:r>
            <a:r>
              <a:rPr lang="nl-NL" sz="1700" b="1" dirty="0">
                <a:latin typeface="Courier New"/>
                <a:cs typeface="Courier New"/>
              </a:rPr>
              <a:t> </a:t>
            </a:r>
            <a:r>
              <a:rPr lang="nl-NL" sz="1700" b="1" dirty="0" err="1">
                <a:solidFill>
                  <a:srgbClr val="FF0000"/>
                </a:solidFill>
                <a:latin typeface="Courier New"/>
                <a:cs typeface="Courier New"/>
              </a:rPr>
              <a:t>role</a:t>
            </a:r>
            <a:r>
              <a:rPr lang="nl-NL" sz="1700" b="1" dirty="0" smtClean="0">
                <a:latin typeface="Courier New"/>
                <a:cs typeface="Courier New"/>
              </a:rPr>
              <a:t>="</a:t>
            </a:r>
            <a:r>
              <a:rPr lang="nl-NL" sz="1700" b="1" dirty="0" err="1">
                <a:solidFill>
                  <a:srgbClr val="00CC00"/>
                </a:solidFill>
                <a:latin typeface="Courier New"/>
                <a:cs typeface="Courier New"/>
              </a:rPr>
              <a:t>group</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a:latin typeface="Courier New"/>
                <a:cs typeface="Courier New"/>
              </a:rPr>
              <a:t> </a:t>
            </a:r>
            <a:r>
              <a:rPr lang="nl-NL" sz="1700" b="1" dirty="0" smtClean="0">
                <a:latin typeface="Courier New"/>
                <a:cs typeface="Courier New"/>
              </a:rPr>
              <a:t>        &lt;</a:t>
            </a:r>
            <a:r>
              <a:rPr lang="nl-NL" sz="1700" b="1" dirty="0">
                <a:solidFill>
                  <a:srgbClr val="3366FF"/>
                </a:solidFill>
                <a:latin typeface="Courier New"/>
                <a:cs typeface="Courier New"/>
              </a:rPr>
              <a:t>li</a:t>
            </a:r>
            <a:r>
              <a:rPr lang="nl-NL" sz="1700" b="1" dirty="0">
                <a:latin typeface="Courier New"/>
                <a:cs typeface="Courier New"/>
              </a:rPr>
              <a:t> </a:t>
            </a:r>
            <a:r>
              <a:rPr lang="nl-NL" sz="1700" b="1" dirty="0" err="1">
                <a:solidFill>
                  <a:srgbClr val="FF0000"/>
                </a:solidFill>
                <a:latin typeface="Courier New"/>
                <a:cs typeface="Courier New"/>
              </a:rPr>
              <a:t>role</a:t>
            </a:r>
            <a:r>
              <a:rPr lang="nl-NL" sz="1700" b="1" dirty="0" smtClean="0">
                <a:latin typeface="Courier New"/>
                <a:cs typeface="Courier New"/>
              </a:rPr>
              <a:t>=</a:t>
            </a:r>
            <a:r>
              <a:rPr lang="nl-NL" sz="1700" b="1" dirty="0">
                <a:latin typeface="Courier New"/>
                <a:cs typeface="Courier New"/>
              </a:rPr>
              <a:t>"</a:t>
            </a:r>
            <a:r>
              <a:rPr lang="nl-NL" sz="1700" b="1" dirty="0" err="1">
                <a:solidFill>
                  <a:srgbClr val="00CC00"/>
                </a:solidFill>
                <a:latin typeface="Courier New"/>
                <a:cs typeface="Courier New"/>
              </a:rPr>
              <a:t>treeitem</a:t>
            </a:r>
            <a:r>
              <a:rPr lang="nl-NL" sz="1700" b="1" dirty="0" smtClean="0">
                <a:latin typeface="Courier New"/>
                <a:cs typeface="Courier New"/>
              </a:rPr>
              <a:t>"&gt;</a:t>
            </a:r>
            <a:r>
              <a:rPr lang="nl-NL" sz="1700" b="1" dirty="0">
                <a:latin typeface="Courier New"/>
                <a:cs typeface="Courier New"/>
              </a:rPr>
              <a:t>Item 2-1&lt;/</a:t>
            </a:r>
            <a:r>
              <a:rPr lang="nl-NL" sz="1700" b="1" dirty="0">
                <a:solidFill>
                  <a:srgbClr val="3366FF"/>
                </a:solidFill>
                <a:latin typeface="Courier New"/>
                <a:cs typeface="Courier New"/>
              </a:rPr>
              <a:t>li</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         &lt;</a:t>
            </a:r>
            <a:r>
              <a:rPr lang="nl-NL" sz="1700" b="1" dirty="0">
                <a:solidFill>
                  <a:srgbClr val="3366FF"/>
                </a:solidFill>
                <a:latin typeface="Courier New"/>
                <a:cs typeface="Courier New"/>
              </a:rPr>
              <a:t>li</a:t>
            </a:r>
            <a:r>
              <a:rPr lang="nl-NL" sz="1700" b="1" dirty="0">
                <a:latin typeface="Courier New"/>
                <a:cs typeface="Courier New"/>
              </a:rPr>
              <a:t> </a:t>
            </a:r>
            <a:r>
              <a:rPr lang="nl-NL" sz="1700" b="1" dirty="0" err="1">
                <a:solidFill>
                  <a:srgbClr val="FF0000"/>
                </a:solidFill>
                <a:latin typeface="Courier New"/>
                <a:cs typeface="Courier New"/>
              </a:rPr>
              <a:t>role</a:t>
            </a:r>
            <a:r>
              <a:rPr lang="nl-NL" sz="1700" b="1" dirty="0" smtClean="0">
                <a:latin typeface="Courier New"/>
                <a:cs typeface="Courier New"/>
              </a:rPr>
              <a:t>=</a:t>
            </a:r>
            <a:r>
              <a:rPr lang="nl-NL" sz="1700" b="1" dirty="0">
                <a:latin typeface="Courier New"/>
                <a:cs typeface="Courier New"/>
              </a:rPr>
              <a:t>"</a:t>
            </a:r>
            <a:r>
              <a:rPr lang="nl-NL" sz="1700" b="1" dirty="0" err="1">
                <a:solidFill>
                  <a:srgbClr val="00CC00"/>
                </a:solidFill>
                <a:latin typeface="Courier New"/>
                <a:cs typeface="Courier New"/>
              </a:rPr>
              <a:t>treeitem</a:t>
            </a:r>
            <a:r>
              <a:rPr lang="nl-NL" sz="1700" b="1" dirty="0" smtClean="0">
                <a:latin typeface="Courier New"/>
                <a:cs typeface="Courier New"/>
              </a:rPr>
              <a:t>"&gt;</a:t>
            </a:r>
            <a:r>
              <a:rPr lang="nl-NL" sz="1700" b="1" dirty="0">
                <a:latin typeface="Courier New"/>
                <a:cs typeface="Courier New"/>
              </a:rPr>
              <a:t>Item 2-2&lt;/</a:t>
            </a:r>
            <a:r>
              <a:rPr lang="nl-NL" sz="1700" b="1" dirty="0">
                <a:solidFill>
                  <a:srgbClr val="3366FF"/>
                </a:solidFill>
                <a:latin typeface="Courier New"/>
                <a:cs typeface="Courier New"/>
              </a:rPr>
              <a:t>li</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      &lt;</a:t>
            </a:r>
            <a:r>
              <a:rPr lang="nl-NL" sz="1700" b="1" dirty="0">
                <a:latin typeface="Courier New"/>
                <a:cs typeface="Courier New"/>
              </a:rPr>
              <a:t>/</a:t>
            </a:r>
            <a:r>
              <a:rPr lang="nl-NL" sz="1700" b="1" dirty="0" err="1">
                <a:solidFill>
                  <a:srgbClr val="3366FF"/>
                </a:solidFill>
                <a:latin typeface="Courier New"/>
                <a:cs typeface="Courier New"/>
              </a:rPr>
              <a:t>ul</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   &lt;</a:t>
            </a:r>
            <a:r>
              <a:rPr lang="nl-NL" sz="1700" b="1" dirty="0">
                <a:latin typeface="Courier New"/>
                <a:cs typeface="Courier New"/>
              </a:rPr>
              <a:t>/</a:t>
            </a:r>
            <a:r>
              <a:rPr lang="nl-NL" sz="1700" b="1" dirty="0">
                <a:solidFill>
                  <a:srgbClr val="3366FF"/>
                </a:solidFill>
                <a:latin typeface="Courier New"/>
                <a:cs typeface="Courier New"/>
              </a:rPr>
              <a:t>li</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&lt;</a:t>
            </a:r>
            <a:r>
              <a:rPr lang="nl-NL" sz="1700" b="1" dirty="0">
                <a:latin typeface="Courier New"/>
                <a:cs typeface="Courier New"/>
              </a:rPr>
              <a:t>/</a:t>
            </a:r>
            <a:r>
              <a:rPr lang="nl-NL" sz="1700" b="1" dirty="0" err="1">
                <a:solidFill>
                  <a:srgbClr val="3366FF"/>
                </a:solidFill>
                <a:latin typeface="Courier New"/>
                <a:cs typeface="Courier New"/>
              </a:rPr>
              <a:t>ul</a:t>
            </a:r>
            <a:r>
              <a:rPr lang="nl-NL" sz="1700" b="1" dirty="0">
                <a:latin typeface="Courier New"/>
                <a:cs typeface="Courier New"/>
              </a:rPr>
              <a:t>&gt;</a:t>
            </a:r>
          </a:p>
        </p:txBody>
      </p:sp>
    </p:spTree>
    <p:extLst>
      <p:ext uri="{BB962C8B-B14F-4D97-AF65-F5344CB8AC3E}">
        <p14:creationId xmlns:p14="http://schemas.microsoft.com/office/powerpoint/2010/main" val="413698896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HTML5 introduces </a:t>
            </a:r>
            <a:r>
              <a:rPr lang="en-US" dirty="0"/>
              <a:t>the </a:t>
            </a:r>
            <a:r>
              <a:rPr lang="en-US" dirty="0" smtClean="0"/>
              <a:t>following new markups:</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Semantic</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grpSp>
        <p:nvGrpSpPr>
          <p:cNvPr id="2" name="Groupe 1"/>
          <p:cNvGrpSpPr/>
          <p:nvPr/>
        </p:nvGrpSpPr>
        <p:grpSpPr>
          <a:xfrm>
            <a:off x="1403648" y="2137420"/>
            <a:ext cx="6408712" cy="2808312"/>
            <a:chOff x="1403648" y="2137420"/>
            <a:chExt cx="6408712" cy="2808312"/>
          </a:xfrm>
        </p:grpSpPr>
        <p:sp>
          <p:nvSpPr>
            <p:cNvPr id="19" name="Rectangle 18"/>
            <p:cNvSpPr/>
            <p:nvPr/>
          </p:nvSpPr>
          <p:spPr>
            <a:xfrm>
              <a:off x="1403648" y="2137420"/>
              <a:ext cx="6408712" cy="28083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1547663" y="2281436"/>
              <a:ext cx="6107125" cy="360040"/>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lumMod val="60000"/>
                      <a:lumOff val="40000"/>
                    </a:schemeClr>
                  </a:solidFill>
                </a:rPr>
                <a:t>&lt;header&gt;</a:t>
              </a:r>
              <a:endParaRPr lang="en-US" dirty="0">
                <a:solidFill>
                  <a:schemeClr val="tx2">
                    <a:lumMod val="60000"/>
                    <a:lumOff val="40000"/>
                  </a:schemeClr>
                </a:solidFill>
              </a:endParaRPr>
            </a:p>
          </p:txBody>
        </p:sp>
        <p:sp>
          <p:nvSpPr>
            <p:cNvPr id="22" name="Rounded Rectangle 21"/>
            <p:cNvSpPr/>
            <p:nvPr/>
          </p:nvSpPr>
          <p:spPr>
            <a:xfrm>
              <a:off x="1547663" y="2785492"/>
              <a:ext cx="6107125" cy="360040"/>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lumMod val="60000"/>
                      <a:lumOff val="40000"/>
                    </a:schemeClr>
                  </a:solidFill>
                </a:rPr>
                <a:t>&lt;</a:t>
              </a:r>
              <a:r>
                <a:rPr lang="en-US" dirty="0" err="1" smtClean="0">
                  <a:solidFill>
                    <a:schemeClr val="tx2">
                      <a:lumMod val="60000"/>
                      <a:lumOff val="40000"/>
                    </a:schemeClr>
                  </a:solidFill>
                </a:rPr>
                <a:t>nav</a:t>
              </a:r>
              <a:r>
                <a:rPr lang="en-US" dirty="0" smtClean="0">
                  <a:solidFill>
                    <a:schemeClr val="tx2">
                      <a:lumMod val="60000"/>
                      <a:lumOff val="40000"/>
                    </a:schemeClr>
                  </a:solidFill>
                </a:rPr>
                <a:t>&gt;</a:t>
              </a:r>
              <a:endParaRPr lang="en-US" dirty="0">
                <a:solidFill>
                  <a:schemeClr val="tx2">
                    <a:lumMod val="60000"/>
                    <a:lumOff val="40000"/>
                  </a:schemeClr>
                </a:solidFill>
              </a:endParaRPr>
            </a:p>
          </p:txBody>
        </p:sp>
        <p:sp>
          <p:nvSpPr>
            <p:cNvPr id="23" name="Rounded Rectangle 22"/>
            <p:cNvSpPr/>
            <p:nvPr/>
          </p:nvSpPr>
          <p:spPr>
            <a:xfrm>
              <a:off x="1547663" y="4441676"/>
              <a:ext cx="6107125" cy="360040"/>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lumMod val="60000"/>
                      <a:lumOff val="40000"/>
                    </a:schemeClr>
                  </a:solidFill>
                </a:rPr>
                <a:t>&lt;footer&gt;</a:t>
              </a:r>
              <a:endParaRPr lang="en-US" dirty="0">
                <a:solidFill>
                  <a:schemeClr val="tx2">
                    <a:lumMod val="60000"/>
                    <a:lumOff val="40000"/>
                  </a:schemeClr>
                </a:solidFill>
              </a:endParaRPr>
            </a:p>
          </p:txBody>
        </p:sp>
        <p:sp>
          <p:nvSpPr>
            <p:cNvPr id="24" name="Rounded Rectangle 23"/>
            <p:cNvSpPr/>
            <p:nvPr/>
          </p:nvSpPr>
          <p:spPr>
            <a:xfrm>
              <a:off x="1547663" y="3289548"/>
              <a:ext cx="3816425" cy="1008112"/>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solidFill>
                    <a:schemeClr val="tx2">
                      <a:lumMod val="60000"/>
                      <a:lumOff val="40000"/>
                    </a:schemeClr>
                  </a:solidFill>
                </a:rPr>
                <a:t>&lt;article&gt;</a:t>
              </a:r>
              <a:endParaRPr lang="en-US" dirty="0">
                <a:solidFill>
                  <a:schemeClr val="tx2">
                    <a:lumMod val="60000"/>
                    <a:lumOff val="40000"/>
                  </a:schemeClr>
                </a:solidFill>
              </a:endParaRPr>
            </a:p>
          </p:txBody>
        </p:sp>
        <p:sp>
          <p:nvSpPr>
            <p:cNvPr id="25" name="Rounded Rectangle 24"/>
            <p:cNvSpPr/>
            <p:nvPr/>
          </p:nvSpPr>
          <p:spPr>
            <a:xfrm>
              <a:off x="5508104" y="3289548"/>
              <a:ext cx="2115927" cy="1008112"/>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lumMod val="60000"/>
                      <a:lumOff val="40000"/>
                    </a:schemeClr>
                  </a:solidFill>
                </a:rPr>
                <a:t>&lt;sidebar&gt;</a:t>
              </a:r>
              <a:endParaRPr lang="en-US" dirty="0">
                <a:solidFill>
                  <a:schemeClr val="tx2">
                    <a:lumMod val="60000"/>
                    <a:lumOff val="40000"/>
                  </a:schemeClr>
                </a:solidFill>
              </a:endParaRPr>
            </a:p>
          </p:txBody>
        </p:sp>
        <p:sp>
          <p:nvSpPr>
            <p:cNvPr id="26" name="Rounded Rectangle 25"/>
            <p:cNvSpPr/>
            <p:nvPr/>
          </p:nvSpPr>
          <p:spPr>
            <a:xfrm>
              <a:off x="1691679" y="3865612"/>
              <a:ext cx="3528393" cy="360040"/>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lumMod val="60000"/>
                      <a:lumOff val="40000"/>
                    </a:schemeClr>
                  </a:solidFill>
                </a:rPr>
                <a:t>&lt;section&gt;</a:t>
              </a:r>
              <a:endParaRPr lang="en-US" dirty="0">
                <a:solidFill>
                  <a:schemeClr val="tx2">
                    <a:lumMod val="60000"/>
                    <a:lumOff val="40000"/>
                  </a:schemeClr>
                </a:solidFill>
              </a:endParaRPr>
            </a:p>
          </p:txBody>
        </p:sp>
      </p:grpSp>
    </p:spTree>
    <p:extLst>
      <p:ext uri="{BB962C8B-B14F-4D97-AF65-F5344CB8AC3E}">
        <p14:creationId xmlns:p14="http://schemas.microsoft.com/office/powerpoint/2010/main" val="34072002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Other example:</a:t>
            </a:r>
          </a:p>
        </p:txBody>
      </p:sp>
      <p:sp>
        <p:nvSpPr>
          <p:cNvPr id="7" name="Rectangle à coins arrondis 4"/>
          <p:cNvSpPr/>
          <p:nvPr/>
        </p:nvSpPr>
        <p:spPr>
          <a:xfrm>
            <a:off x="179512" y="193204"/>
            <a:ext cx="8784976" cy="4968552"/>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1317625" lvl="2" indent="-342900">
              <a:lnSpc>
                <a:spcPct val="80000"/>
              </a:lnSpc>
              <a:spcBef>
                <a:spcPct val="20000"/>
              </a:spcBef>
              <a:spcAft>
                <a:spcPct val="30000"/>
              </a:spcAft>
              <a:buClr>
                <a:srgbClr val="7030A0"/>
              </a:buClr>
            </a:pPr>
            <a:r>
              <a:rPr lang="fr-FR" sz="1700" b="1" dirty="0">
                <a:latin typeface="Courier New"/>
                <a:cs typeface="Courier New"/>
              </a:rPr>
              <a:t>&lt;</a:t>
            </a:r>
            <a:r>
              <a:rPr lang="fr-FR" sz="1700" b="1" dirty="0">
                <a:solidFill>
                  <a:srgbClr val="3366FF"/>
                </a:solidFill>
                <a:latin typeface="Courier New"/>
                <a:cs typeface="Courier New"/>
              </a:rPr>
              <a:t>figure</a:t>
            </a:r>
            <a:r>
              <a:rPr lang="fr-FR" sz="1700" b="1" dirty="0">
                <a:latin typeface="Courier New"/>
                <a:cs typeface="Courier New"/>
              </a:rPr>
              <a:t> </a:t>
            </a:r>
            <a:r>
              <a:rPr lang="fr-FR" sz="1700" b="1" dirty="0" err="1">
                <a:solidFill>
                  <a:srgbClr val="FF0000"/>
                </a:solidFill>
                <a:latin typeface="Courier New"/>
                <a:cs typeface="Courier New"/>
              </a:rPr>
              <a:t>role</a:t>
            </a:r>
            <a:r>
              <a:rPr lang="fr-FR" sz="1700" b="1" dirty="0">
                <a:latin typeface="Courier New"/>
                <a:cs typeface="Courier New"/>
              </a:rPr>
              <a:t>="</a:t>
            </a:r>
            <a:r>
              <a:rPr lang="fr-FR" sz="1700" b="1" dirty="0" err="1" smtClean="0">
                <a:solidFill>
                  <a:srgbClr val="00CC00"/>
                </a:solidFill>
                <a:latin typeface="Courier New"/>
                <a:cs typeface="Courier New"/>
              </a:rPr>
              <a:t>img</a:t>
            </a:r>
            <a:r>
              <a:rPr lang="fr-FR" sz="1700" b="1" dirty="0">
                <a:latin typeface="Courier New"/>
                <a:cs typeface="Courier New"/>
              </a:rPr>
              <a:t>" </a:t>
            </a:r>
            <a:r>
              <a:rPr lang="fr-FR" sz="1700" b="1" dirty="0">
                <a:solidFill>
                  <a:srgbClr val="FF0000"/>
                </a:solidFill>
                <a:latin typeface="Courier New"/>
                <a:cs typeface="Courier New"/>
              </a:rPr>
              <a:t>aria-</a:t>
            </a:r>
            <a:r>
              <a:rPr lang="fr-FR" sz="1700" b="1" dirty="0" err="1">
                <a:solidFill>
                  <a:srgbClr val="FF0000"/>
                </a:solidFill>
                <a:latin typeface="Courier New"/>
                <a:cs typeface="Courier New"/>
              </a:rPr>
              <a:t>labelledby</a:t>
            </a:r>
            <a:r>
              <a:rPr lang="fr-FR" sz="1700" b="1" dirty="0">
                <a:latin typeface="Courier New"/>
                <a:cs typeface="Courier New"/>
              </a:rPr>
              <a:t>="</a:t>
            </a:r>
            <a:r>
              <a:rPr lang="fr-FR" sz="1700" b="1" dirty="0" err="1">
                <a:solidFill>
                  <a:srgbClr val="00CC00"/>
                </a:solidFill>
                <a:latin typeface="Courier New"/>
                <a:cs typeface="Courier New"/>
              </a:rPr>
              <a:t>fish-caption</a:t>
            </a:r>
            <a:r>
              <a:rPr lang="fr-FR" sz="1700" b="1" dirty="0">
                <a:latin typeface="Courier New"/>
                <a:cs typeface="Courier New"/>
              </a:rPr>
              <a:t>"&gt;</a:t>
            </a:r>
            <a:endParaRPr lang="fr-FR" sz="1700" b="1" dirty="0" smtClean="0">
              <a:latin typeface="Courier New"/>
              <a:cs typeface="Courier New"/>
            </a:endParaRPr>
          </a:p>
          <a:p>
            <a:pPr marL="1317625" lvl="2" indent="-342900">
              <a:lnSpc>
                <a:spcPct val="80000"/>
              </a:lnSpc>
              <a:spcBef>
                <a:spcPct val="20000"/>
              </a:spcBef>
              <a:spcAft>
                <a:spcPct val="30000"/>
              </a:spcAft>
              <a:buClr>
                <a:srgbClr val="7030A0"/>
              </a:buClr>
            </a:pPr>
            <a:r>
              <a:rPr lang="fr-FR" sz="1700" b="1" dirty="0">
                <a:latin typeface="Courier New"/>
                <a:cs typeface="Courier New"/>
              </a:rPr>
              <a:t> </a:t>
            </a:r>
            <a:r>
              <a:rPr lang="fr-FR" sz="1700" b="1" dirty="0" smtClean="0">
                <a:latin typeface="Courier New"/>
                <a:cs typeface="Courier New"/>
              </a:rPr>
              <a:t>  &lt;</a:t>
            </a:r>
            <a:r>
              <a:rPr lang="fr-FR" sz="1700" b="1" dirty="0" err="1">
                <a:solidFill>
                  <a:srgbClr val="3366FF"/>
                </a:solidFill>
                <a:latin typeface="Courier New"/>
                <a:cs typeface="Courier New"/>
              </a:rPr>
              <a:t>pre</a:t>
            </a:r>
            <a:r>
              <a:rPr lang="fr-FR" sz="1700" b="1" dirty="0" smtClean="0">
                <a:latin typeface="Courier New"/>
                <a:cs typeface="Courier New"/>
              </a:rPr>
              <a:t>&gt;</a:t>
            </a:r>
            <a:endParaRPr lang="fr-FR" sz="1700" b="1" dirty="0">
              <a:latin typeface="Courier New"/>
              <a:cs typeface="Courier New"/>
            </a:endParaRPr>
          </a:p>
          <a:p>
            <a:pPr marL="2232025" lvl="4" indent="-342900">
              <a:lnSpc>
                <a:spcPct val="80000"/>
              </a:lnSpc>
              <a:spcBef>
                <a:spcPct val="20000"/>
              </a:spcBef>
              <a:spcAft>
                <a:spcPct val="30000"/>
              </a:spcAft>
              <a:buClr>
                <a:srgbClr val="7030A0"/>
              </a:buClr>
            </a:pPr>
            <a:r>
              <a:rPr lang="fr-FR" sz="1700" b="1" dirty="0">
                <a:latin typeface="Courier New"/>
                <a:cs typeface="Courier New"/>
              </a:rPr>
              <a:t> o           .'`/</a:t>
            </a:r>
          </a:p>
          <a:p>
            <a:pPr marL="2232025" lvl="4" indent="-342900">
              <a:lnSpc>
                <a:spcPct val="80000"/>
              </a:lnSpc>
              <a:spcBef>
                <a:spcPct val="20000"/>
              </a:spcBef>
              <a:spcAft>
                <a:spcPct val="30000"/>
              </a:spcAft>
              <a:buClr>
                <a:srgbClr val="7030A0"/>
              </a:buClr>
            </a:pPr>
            <a:r>
              <a:rPr lang="fr-FR" sz="1700" b="1" dirty="0">
                <a:latin typeface="Courier New"/>
                <a:cs typeface="Courier New"/>
              </a:rPr>
              <a:t>     '      /  (</a:t>
            </a:r>
          </a:p>
          <a:p>
            <a:pPr marL="2232025" lvl="4" indent="-342900">
              <a:lnSpc>
                <a:spcPct val="80000"/>
              </a:lnSpc>
              <a:spcBef>
                <a:spcPct val="20000"/>
              </a:spcBef>
              <a:spcAft>
                <a:spcPct val="30000"/>
              </a:spcAft>
              <a:buClr>
                <a:srgbClr val="7030A0"/>
              </a:buClr>
            </a:pPr>
            <a:r>
              <a:rPr lang="fr-FR" sz="1700" b="1" dirty="0">
                <a:latin typeface="Courier New"/>
                <a:cs typeface="Courier New"/>
              </a:rPr>
              <a:t>   O    .-'` ` `'-._      .')</a:t>
            </a:r>
          </a:p>
          <a:p>
            <a:pPr marL="2232025" lvl="4" indent="-342900">
              <a:lnSpc>
                <a:spcPct val="80000"/>
              </a:lnSpc>
              <a:spcBef>
                <a:spcPct val="20000"/>
              </a:spcBef>
              <a:spcAft>
                <a:spcPct val="30000"/>
              </a:spcAft>
              <a:buClr>
                <a:srgbClr val="7030A0"/>
              </a:buClr>
            </a:pPr>
            <a:r>
              <a:rPr lang="fr-FR" sz="1700" b="1" dirty="0">
                <a:latin typeface="Courier New"/>
                <a:cs typeface="Courier New"/>
              </a:rPr>
              <a:t>      _/ (o)        '.  .' /</a:t>
            </a:r>
          </a:p>
          <a:p>
            <a:pPr marL="2232025" lvl="4" indent="-342900">
              <a:lnSpc>
                <a:spcPct val="80000"/>
              </a:lnSpc>
              <a:spcBef>
                <a:spcPct val="20000"/>
              </a:spcBef>
              <a:spcAft>
                <a:spcPct val="30000"/>
              </a:spcAft>
              <a:buClr>
                <a:srgbClr val="7030A0"/>
              </a:buClr>
            </a:pPr>
            <a:r>
              <a:rPr lang="fr-FR" sz="1700" b="1" dirty="0">
                <a:latin typeface="Courier New"/>
                <a:cs typeface="Courier New"/>
              </a:rPr>
              <a:t>      )       )))     </a:t>
            </a:r>
            <a:r>
              <a:rPr lang="fr-FR" sz="1700" b="1" dirty="0" smtClean="0">
                <a:latin typeface="Courier New"/>
                <a:cs typeface="Courier New"/>
              </a:rPr>
              <a:t>&gt;&lt;  &lt;</a:t>
            </a:r>
            <a:endParaRPr lang="fr-FR" sz="1700" b="1" dirty="0">
              <a:latin typeface="Courier New"/>
              <a:cs typeface="Courier New"/>
            </a:endParaRPr>
          </a:p>
          <a:p>
            <a:pPr marL="2232025" lvl="4" indent="-342900">
              <a:lnSpc>
                <a:spcPct val="80000"/>
              </a:lnSpc>
              <a:spcBef>
                <a:spcPct val="20000"/>
              </a:spcBef>
              <a:spcAft>
                <a:spcPct val="30000"/>
              </a:spcAft>
              <a:buClr>
                <a:srgbClr val="7030A0"/>
              </a:buClr>
            </a:pPr>
            <a:r>
              <a:rPr lang="fr-FR" sz="1700" b="1" dirty="0">
                <a:latin typeface="Courier New"/>
                <a:cs typeface="Courier New"/>
              </a:rPr>
              <a:t>      `\  |_\      _.'  '. \</a:t>
            </a:r>
          </a:p>
          <a:p>
            <a:pPr marL="2232025" lvl="4" indent="-342900">
              <a:lnSpc>
                <a:spcPct val="80000"/>
              </a:lnSpc>
              <a:spcBef>
                <a:spcPct val="20000"/>
              </a:spcBef>
              <a:spcAft>
                <a:spcPct val="30000"/>
              </a:spcAft>
              <a:buClr>
                <a:srgbClr val="7030A0"/>
              </a:buClr>
            </a:pPr>
            <a:r>
              <a:rPr lang="fr-FR" sz="1700" b="1" dirty="0">
                <a:latin typeface="Courier New"/>
                <a:cs typeface="Courier New"/>
              </a:rPr>
              <a:t>        '-._  _ .-'       '.)</a:t>
            </a:r>
          </a:p>
          <a:p>
            <a:pPr marL="2232025" lvl="4" indent="-342900">
              <a:lnSpc>
                <a:spcPct val="80000"/>
              </a:lnSpc>
              <a:spcBef>
                <a:spcPct val="20000"/>
              </a:spcBef>
              <a:spcAft>
                <a:spcPct val="30000"/>
              </a:spcAft>
              <a:buClr>
                <a:srgbClr val="7030A0"/>
              </a:buClr>
            </a:pPr>
            <a:r>
              <a:rPr lang="fr-FR" sz="1700" b="1" dirty="0">
                <a:latin typeface="Courier New"/>
                <a:cs typeface="Courier New"/>
              </a:rPr>
              <a:t>    </a:t>
            </a:r>
            <a:r>
              <a:rPr lang="fr-FR" sz="1700" b="1" dirty="0" err="1">
                <a:latin typeface="Courier New"/>
                <a:cs typeface="Courier New"/>
              </a:rPr>
              <a:t>jgs</a:t>
            </a:r>
            <a:r>
              <a:rPr lang="fr-FR" sz="1700" b="1" dirty="0">
                <a:latin typeface="Courier New"/>
                <a:cs typeface="Courier New"/>
              </a:rPr>
              <a:t>     `\__\</a:t>
            </a:r>
          </a:p>
          <a:p>
            <a:pPr marL="1317625" lvl="2" indent="-342900">
              <a:lnSpc>
                <a:spcPct val="80000"/>
              </a:lnSpc>
              <a:spcBef>
                <a:spcPct val="20000"/>
              </a:spcBef>
              <a:spcAft>
                <a:spcPct val="30000"/>
              </a:spcAft>
              <a:buClr>
                <a:srgbClr val="7030A0"/>
              </a:buClr>
            </a:pPr>
            <a:r>
              <a:rPr lang="fr-FR" sz="1700" b="1" dirty="0">
                <a:latin typeface="Courier New"/>
                <a:cs typeface="Courier New"/>
              </a:rPr>
              <a:t> </a:t>
            </a:r>
            <a:r>
              <a:rPr lang="fr-FR" sz="1700" b="1" dirty="0" smtClean="0">
                <a:latin typeface="Courier New"/>
                <a:cs typeface="Courier New"/>
              </a:rPr>
              <a:t>   &lt;/</a:t>
            </a:r>
            <a:r>
              <a:rPr lang="fr-FR" sz="1700" b="1" dirty="0" err="1">
                <a:solidFill>
                  <a:srgbClr val="3366FF"/>
                </a:solidFill>
                <a:latin typeface="Courier New"/>
                <a:cs typeface="Courier New"/>
              </a:rPr>
              <a:t>pre</a:t>
            </a:r>
            <a:r>
              <a:rPr lang="fr-FR" sz="1700" b="1" dirty="0" smtClean="0">
                <a:latin typeface="Courier New"/>
                <a:cs typeface="Courier New"/>
              </a:rPr>
              <a:t>&gt;</a:t>
            </a:r>
          </a:p>
          <a:p>
            <a:pPr marL="1317625" lvl="2" indent="-342900">
              <a:lnSpc>
                <a:spcPct val="80000"/>
              </a:lnSpc>
              <a:spcBef>
                <a:spcPct val="20000"/>
              </a:spcBef>
              <a:spcAft>
                <a:spcPct val="30000"/>
              </a:spcAft>
              <a:buClr>
                <a:srgbClr val="7030A0"/>
              </a:buClr>
            </a:pPr>
            <a:r>
              <a:rPr lang="fr-FR" sz="1700" b="1" dirty="0">
                <a:latin typeface="Courier New"/>
                <a:cs typeface="Courier New"/>
              </a:rPr>
              <a:t>    &lt;</a:t>
            </a:r>
            <a:r>
              <a:rPr lang="fr-FR" sz="1700" b="1" dirty="0" err="1">
                <a:solidFill>
                  <a:srgbClr val="3366FF"/>
                </a:solidFill>
                <a:latin typeface="Courier New"/>
                <a:cs typeface="Courier New"/>
              </a:rPr>
              <a:t>figcaption</a:t>
            </a:r>
            <a:r>
              <a:rPr lang="fr-FR" sz="1700" b="1" dirty="0">
                <a:latin typeface="Courier New"/>
                <a:cs typeface="Courier New"/>
              </a:rPr>
              <a:t> </a:t>
            </a:r>
            <a:r>
              <a:rPr lang="fr-FR" sz="1700" b="1" dirty="0">
                <a:solidFill>
                  <a:srgbClr val="FF0000"/>
                </a:solidFill>
                <a:latin typeface="Courier New"/>
                <a:cs typeface="Courier New"/>
              </a:rPr>
              <a:t>id</a:t>
            </a:r>
            <a:r>
              <a:rPr lang="fr-FR" sz="1700" b="1" dirty="0">
                <a:latin typeface="Courier New"/>
                <a:cs typeface="Courier New"/>
              </a:rPr>
              <a:t>="</a:t>
            </a:r>
            <a:r>
              <a:rPr lang="fr-FR" sz="1700" b="1" dirty="0" err="1">
                <a:solidFill>
                  <a:srgbClr val="00CC00"/>
                </a:solidFill>
                <a:latin typeface="Courier New"/>
                <a:cs typeface="Courier New"/>
              </a:rPr>
              <a:t>fish-caption</a:t>
            </a:r>
            <a:r>
              <a:rPr lang="fr-FR" sz="1700" b="1" dirty="0">
                <a:latin typeface="Courier New"/>
                <a:cs typeface="Courier New"/>
              </a:rPr>
              <a:t>"</a:t>
            </a:r>
            <a:r>
              <a:rPr lang="fr-FR" sz="1700" b="1" dirty="0" smtClean="0">
                <a:latin typeface="Courier New"/>
                <a:cs typeface="Courier New"/>
              </a:rPr>
              <a:t>&gt;</a:t>
            </a:r>
          </a:p>
          <a:p>
            <a:pPr marL="1317625" lvl="2" indent="-342900">
              <a:lnSpc>
                <a:spcPct val="80000"/>
              </a:lnSpc>
              <a:spcBef>
                <a:spcPct val="20000"/>
              </a:spcBef>
              <a:spcAft>
                <a:spcPct val="30000"/>
              </a:spcAft>
              <a:buClr>
                <a:srgbClr val="7030A0"/>
              </a:buClr>
            </a:pPr>
            <a:r>
              <a:rPr lang="fr-FR" sz="1700" b="1" dirty="0" smtClean="0">
                <a:latin typeface="Courier New"/>
                <a:cs typeface="Courier New"/>
              </a:rPr>
              <a:t>        Joan </a:t>
            </a:r>
            <a:r>
              <a:rPr lang="fr-FR" sz="1700" b="1" dirty="0">
                <a:latin typeface="Courier New"/>
                <a:cs typeface="Courier New"/>
              </a:rPr>
              <a:t>G. Stark, "&lt;</a:t>
            </a:r>
            <a:r>
              <a:rPr lang="fr-FR" sz="1700" b="1" dirty="0">
                <a:solidFill>
                  <a:srgbClr val="3366FF"/>
                </a:solidFill>
                <a:latin typeface="Courier New"/>
                <a:cs typeface="Courier New"/>
              </a:rPr>
              <a:t>cite</a:t>
            </a:r>
            <a:r>
              <a:rPr lang="fr-FR" sz="1700" b="1" dirty="0">
                <a:latin typeface="Courier New"/>
                <a:cs typeface="Courier New"/>
              </a:rPr>
              <a:t>&gt;</a:t>
            </a:r>
            <a:r>
              <a:rPr lang="fr-FR" sz="1700" b="1" dirty="0" err="1">
                <a:latin typeface="Courier New"/>
                <a:cs typeface="Courier New"/>
              </a:rPr>
              <a:t>fish</a:t>
            </a:r>
            <a:r>
              <a:rPr lang="fr-FR" sz="1700" b="1" dirty="0">
                <a:latin typeface="Courier New"/>
                <a:cs typeface="Courier New"/>
              </a:rPr>
              <a:t>&lt;/</a:t>
            </a:r>
            <a:r>
              <a:rPr lang="fr-FR" sz="1700" b="1" dirty="0">
                <a:solidFill>
                  <a:srgbClr val="3366FF"/>
                </a:solidFill>
                <a:latin typeface="Courier New"/>
                <a:cs typeface="Courier New"/>
              </a:rPr>
              <a:t>cite</a:t>
            </a:r>
            <a:r>
              <a:rPr lang="fr-FR" sz="1700" b="1" dirty="0" smtClean="0">
                <a:latin typeface="Courier New"/>
                <a:cs typeface="Courier New"/>
              </a:rPr>
              <a:t>&gt;". </a:t>
            </a:r>
          </a:p>
          <a:p>
            <a:pPr marL="1317625" lvl="2" indent="-342900">
              <a:lnSpc>
                <a:spcPct val="80000"/>
              </a:lnSpc>
              <a:spcBef>
                <a:spcPct val="20000"/>
              </a:spcBef>
              <a:spcAft>
                <a:spcPct val="30000"/>
              </a:spcAft>
              <a:buClr>
                <a:srgbClr val="7030A0"/>
              </a:buClr>
            </a:pPr>
            <a:r>
              <a:rPr lang="fr-FR" sz="1700" b="1" dirty="0">
                <a:latin typeface="Courier New"/>
                <a:cs typeface="Courier New"/>
              </a:rPr>
              <a:t> </a:t>
            </a:r>
            <a:r>
              <a:rPr lang="fr-FR" sz="1700" b="1" dirty="0" smtClean="0">
                <a:latin typeface="Courier New"/>
                <a:cs typeface="Courier New"/>
              </a:rPr>
              <a:t>  &lt;</a:t>
            </a:r>
            <a:r>
              <a:rPr lang="fr-FR" sz="1700" b="1" dirty="0">
                <a:latin typeface="Courier New"/>
                <a:cs typeface="Courier New"/>
              </a:rPr>
              <a:t>/</a:t>
            </a:r>
            <a:r>
              <a:rPr lang="fr-FR" sz="1700" b="1" dirty="0" err="1">
                <a:solidFill>
                  <a:srgbClr val="3366FF"/>
                </a:solidFill>
                <a:latin typeface="Courier New"/>
                <a:cs typeface="Courier New"/>
              </a:rPr>
              <a:t>figcaption</a:t>
            </a:r>
            <a:r>
              <a:rPr lang="fr-FR" sz="1700" b="1" dirty="0">
                <a:latin typeface="Courier New"/>
                <a:cs typeface="Courier New"/>
              </a:rPr>
              <a:t>&gt;</a:t>
            </a:r>
          </a:p>
          <a:p>
            <a:pPr marL="1317625" lvl="2" indent="-342900">
              <a:lnSpc>
                <a:spcPct val="80000"/>
              </a:lnSpc>
              <a:spcBef>
                <a:spcPct val="20000"/>
              </a:spcBef>
              <a:spcAft>
                <a:spcPct val="30000"/>
              </a:spcAft>
              <a:buClr>
                <a:srgbClr val="7030A0"/>
              </a:buClr>
            </a:pPr>
            <a:r>
              <a:rPr lang="fr-FR" sz="1700" b="1" dirty="0">
                <a:latin typeface="Courier New"/>
                <a:cs typeface="Courier New"/>
              </a:rPr>
              <a:t> </a:t>
            </a:r>
            <a:r>
              <a:rPr lang="fr-FR" sz="1700" b="1" dirty="0" smtClean="0">
                <a:latin typeface="Courier New"/>
                <a:cs typeface="Courier New"/>
              </a:rPr>
              <a:t>&lt;/</a:t>
            </a:r>
            <a:r>
              <a:rPr lang="fr-FR" sz="1700" b="1" dirty="0">
                <a:solidFill>
                  <a:srgbClr val="3366FF"/>
                </a:solidFill>
                <a:latin typeface="Courier New"/>
                <a:cs typeface="Courier New"/>
              </a:rPr>
              <a:t>figure</a:t>
            </a:r>
            <a:r>
              <a:rPr lang="fr-FR" sz="1700" b="1" dirty="0" smtClean="0">
                <a:latin typeface="Courier New"/>
                <a:cs typeface="Courier New"/>
              </a:rPr>
              <a:t>&gt;</a:t>
            </a:r>
            <a:endParaRPr lang="nl-NL" sz="1700" b="1" dirty="0">
              <a:latin typeface="Courier New"/>
              <a:cs typeface="Courier New"/>
            </a:endParaRPr>
          </a:p>
        </p:txBody>
      </p:sp>
      <p:cxnSp>
        <p:nvCxnSpPr>
          <p:cNvPr id="5" name="Straight Connector 4"/>
          <p:cNvCxnSpPr/>
          <p:nvPr/>
        </p:nvCxnSpPr>
        <p:spPr>
          <a:xfrm>
            <a:off x="1187624" y="193204"/>
            <a:ext cx="0" cy="49685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rot="16200000">
            <a:off x="-918075" y="2344688"/>
            <a:ext cx="3047078" cy="646331"/>
          </a:xfrm>
          <a:prstGeom prst="rect">
            <a:avLst/>
          </a:prstGeom>
          <a:noFill/>
        </p:spPr>
        <p:txBody>
          <a:bodyPr wrap="none" rtlCol="0">
            <a:spAutoFit/>
          </a:bodyPr>
          <a:lstStyle/>
          <a:p>
            <a:r>
              <a:rPr lang="en-US" sz="3600" b="1" dirty="0" smtClean="0">
                <a:latin typeface="Calibri"/>
                <a:cs typeface="Calibri"/>
              </a:rPr>
              <a:t>Other example</a:t>
            </a:r>
            <a:endParaRPr lang="en-US" sz="3600" b="1" dirty="0">
              <a:latin typeface="Calibri"/>
              <a:cs typeface="Calibri"/>
            </a:endParaRPr>
          </a:p>
        </p:txBody>
      </p:sp>
    </p:spTree>
    <p:extLst>
      <p:ext uri="{BB962C8B-B14F-4D97-AF65-F5344CB8AC3E}">
        <p14:creationId xmlns:p14="http://schemas.microsoft.com/office/powerpoint/2010/main" val="22736463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As you can see in the </a:t>
            </a:r>
            <a:r>
              <a:rPr lang="en-US" dirty="0"/>
              <a:t>last example, ARIA </a:t>
            </a:r>
            <a:r>
              <a:rPr lang="en-US" dirty="0" smtClean="0"/>
              <a:t>widgets can </a:t>
            </a:r>
            <a:r>
              <a:rPr lang="en-US" dirty="0"/>
              <a:t>have </a:t>
            </a:r>
            <a:r>
              <a:rPr lang="en-US" dirty="0" smtClean="0"/>
              <a:t>attributes</a:t>
            </a:r>
          </a:p>
          <a:p>
            <a:endParaRPr lang="en-US" dirty="0"/>
          </a:p>
          <a:p>
            <a:r>
              <a:rPr lang="en-US" dirty="0" smtClean="0"/>
              <a:t>ARIA attributes are always prefixed by </a:t>
            </a:r>
            <a:r>
              <a:rPr lang="en-US" i="1" dirty="0" smtClean="0"/>
              <a:t>"aria-"</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ARIA attributes</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7" name="Rectangle à coins arrondis 4"/>
          <p:cNvSpPr/>
          <p:nvPr/>
        </p:nvSpPr>
        <p:spPr>
          <a:xfrm>
            <a:off x="323528" y="4153644"/>
            <a:ext cx="8460432" cy="576064"/>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a:latin typeface="Courier New"/>
                <a:cs typeface="Courier New"/>
              </a:rPr>
              <a:t>&lt;</a:t>
            </a:r>
            <a:r>
              <a:rPr lang="nl-NL" b="1" dirty="0" err="1">
                <a:solidFill>
                  <a:srgbClr val="3366FF"/>
                </a:solidFill>
                <a:latin typeface="Courier New"/>
                <a:cs typeface="Courier New"/>
              </a:rPr>
              <a:t>ul</a:t>
            </a:r>
            <a:r>
              <a:rPr lang="nl-NL" b="1" dirty="0">
                <a:latin typeface="Courier New"/>
                <a:cs typeface="Courier New"/>
              </a:rPr>
              <a:t> </a:t>
            </a:r>
            <a:r>
              <a:rPr lang="nl-NL" b="1" dirty="0" err="1">
                <a:solidFill>
                  <a:srgbClr val="FF0000"/>
                </a:solidFill>
                <a:latin typeface="Courier New"/>
                <a:cs typeface="Courier New"/>
              </a:rPr>
              <a:t>role</a:t>
            </a:r>
            <a:r>
              <a:rPr lang="nl-NL" b="1" dirty="0">
                <a:latin typeface="Courier New"/>
                <a:cs typeface="Courier New"/>
              </a:rPr>
              <a:t>="</a:t>
            </a:r>
            <a:r>
              <a:rPr lang="nl-NL" b="1" dirty="0">
                <a:solidFill>
                  <a:srgbClr val="00CC00"/>
                </a:solidFill>
                <a:latin typeface="Courier New"/>
                <a:cs typeface="Courier New"/>
              </a:rPr>
              <a:t>tree</a:t>
            </a:r>
            <a:r>
              <a:rPr lang="nl-NL" b="1" dirty="0">
                <a:latin typeface="Courier New"/>
                <a:cs typeface="Courier New"/>
              </a:rPr>
              <a:t>" </a:t>
            </a:r>
            <a:r>
              <a:rPr lang="nl-NL" b="1" dirty="0">
                <a:solidFill>
                  <a:srgbClr val="FF0000"/>
                </a:solidFill>
                <a:latin typeface="Courier New"/>
                <a:cs typeface="Courier New"/>
              </a:rPr>
              <a:t>aria-</a:t>
            </a:r>
            <a:r>
              <a:rPr lang="nl-NL" b="1" dirty="0" err="1">
                <a:solidFill>
                  <a:srgbClr val="FF0000"/>
                </a:solidFill>
                <a:latin typeface="Courier New"/>
                <a:cs typeface="Courier New"/>
              </a:rPr>
              <a:t>multiselectable</a:t>
            </a:r>
            <a:r>
              <a:rPr lang="nl-NL" b="1" dirty="0">
                <a:latin typeface="Courier New"/>
                <a:cs typeface="Courier New"/>
              </a:rPr>
              <a:t>="</a:t>
            </a:r>
            <a:r>
              <a:rPr lang="nl-NL" b="1" dirty="0" err="1">
                <a:solidFill>
                  <a:srgbClr val="00CC00"/>
                </a:solidFill>
                <a:latin typeface="Courier New"/>
                <a:cs typeface="Courier New"/>
              </a:rPr>
              <a:t>true</a:t>
            </a:r>
            <a:r>
              <a:rPr lang="nl-NL" b="1" dirty="0" smtClean="0">
                <a:latin typeface="Courier New"/>
                <a:cs typeface="Courier New"/>
              </a:rPr>
              <a:t>"&gt;...&lt;/</a:t>
            </a:r>
            <a:r>
              <a:rPr lang="nl-NL" b="1" dirty="0" err="1">
                <a:solidFill>
                  <a:srgbClr val="3366FF"/>
                </a:solidFill>
                <a:latin typeface="Courier New"/>
                <a:cs typeface="Courier New"/>
              </a:rPr>
              <a:t>ul</a:t>
            </a:r>
            <a:r>
              <a:rPr lang="nl-NL" b="1" dirty="0">
                <a:latin typeface="Courier New"/>
                <a:cs typeface="Courier New"/>
              </a:rPr>
              <a:t>&gt;</a:t>
            </a:r>
          </a:p>
        </p:txBody>
      </p:sp>
    </p:spTree>
    <p:extLst>
      <p:ext uri="{BB962C8B-B14F-4D97-AF65-F5344CB8AC3E}">
        <p14:creationId xmlns:p14="http://schemas.microsoft.com/office/powerpoint/2010/main" val="70570064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ARIA attributes can be :</a:t>
            </a:r>
          </a:p>
          <a:p>
            <a:pPr lvl="1"/>
            <a:r>
              <a:rPr lang="en-US" dirty="0" smtClean="0"/>
              <a:t>States</a:t>
            </a:r>
          </a:p>
          <a:p>
            <a:pPr lvl="1"/>
            <a:r>
              <a:rPr lang="en-US" dirty="0" smtClean="0"/>
              <a:t>Properties</a:t>
            </a:r>
            <a:endParaRPr lang="en-US" dirty="0"/>
          </a:p>
          <a:p>
            <a:r>
              <a:rPr lang="en-US" dirty="0" smtClean="0"/>
              <a:t>Some available attributes:</a:t>
            </a:r>
          </a:p>
          <a:p>
            <a:pPr lvl="1"/>
            <a:endParaRPr lang="en-US" dirty="0"/>
          </a:p>
          <a:p>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ARIA attributes</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9" name="Espace réservé du contenu 2"/>
          <p:cNvSpPr txBox="1">
            <a:spLocks/>
          </p:cNvSpPr>
          <p:nvPr/>
        </p:nvSpPr>
        <p:spPr bwMode="auto">
          <a:xfrm>
            <a:off x="467544" y="3595365"/>
            <a:ext cx="8435975" cy="1422375"/>
          </a:xfrm>
          <a:prstGeom prst="rect">
            <a:avLst/>
          </a:prstGeom>
          <a:noFill/>
          <a:ln w="9525">
            <a:noFill/>
            <a:miter lim="800000"/>
            <a:headEnd/>
            <a:tailEnd/>
          </a:ln>
        </p:spPr>
        <p:txBody>
          <a:bodyPr vert="horz" wrap="square" lIns="91440" tIns="45720" rIns="91440" bIns="45720" numCol="3"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aria-autocomplete</a:t>
            </a:r>
          </a:p>
          <a:p>
            <a:r>
              <a:rPr lang="en-US" sz="2400" dirty="0"/>
              <a:t>aria-</a:t>
            </a:r>
            <a:r>
              <a:rPr lang="en-US" sz="2400" dirty="0" smtClean="0"/>
              <a:t>checked</a:t>
            </a:r>
          </a:p>
          <a:p>
            <a:r>
              <a:rPr lang="en-US" sz="2400" dirty="0"/>
              <a:t>aria-</a:t>
            </a:r>
            <a:r>
              <a:rPr lang="en-US" sz="2400" dirty="0" err="1" smtClean="0"/>
              <a:t>describedby</a:t>
            </a:r>
            <a:endParaRPr lang="en-US" sz="2400" dirty="0" smtClean="0"/>
          </a:p>
          <a:p>
            <a:r>
              <a:rPr lang="en-US" sz="2400" dirty="0"/>
              <a:t>aria-</a:t>
            </a:r>
            <a:r>
              <a:rPr lang="en-US" sz="2400" dirty="0" smtClean="0"/>
              <a:t>disabled</a:t>
            </a:r>
          </a:p>
          <a:p>
            <a:r>
              <a:rPr lang="en-US" sz="2400" dirty="0"/>
              <a:t>aria-</a:t>
            </a:r>
            <a:r>
              <a:rPr lang="en-US" sz="2400" dirty="0" err="1" smtClean="0"/>
              <a:t>haspopup</a:t>
            </a:r>
            <a:endParaRPr lang="en-US" sz="2400" dirty="0" smtClean="0"/>
          </a:p>
          <a:p>
            <a:r>
              <a:rPr lang="en-US" sz="2400" dirty="0"/>
              <a:t>aria-</a:t>
            </a:r>
            <a:r>
              <a:rPr lang="en-US" sz="2400" dirty="0" smtClean="0"/>
              <a:t>label</a:t>
            </a:r>
          </a:p>
          <a:p>
            <a:r>
              <a:rPr lang="en-US" sz="2400" dirty="0"/>
              <a:t>aria-</a:t>
            </a:r>
            <a:r>
              <a:rPr lang="en-US" sz="2400" dirty="0" err="1" smtClean="0"/>
              <a:t>labelledby</a:t>
            </a:r>
            <a:endParaRPr lang="en-US" sz="2400" dirty="0" smtClean="0"/>
          </a:p>
          <a:p>
            <a:r>
              <a:rPr lang="en-US" sz="2400" dirty="0"/>
              <a:t>aria-</a:t>
            </a:r>
            <a:r>
              <a:rPr lang="en-US" sz="2400" dirty="0" smtClean="0"/>
              <a:t>selected</a:t>
            </a:r>
          </a:p>
          <a:p>
            <a:r>
              <a:rPr lang="en-US" sz="2400" dirty="0" smtClean="0"/>
              <a:t>…</a:t>
            </a:r>
          </a:p>
        </p:txBody>
      </p:sp>
    </p:spTree>
    <p:extLst>
      <p:ext uri="{BB962C8B-B14F-4D97-AF65-F5344CB8AC3E}">
        <p14:creationId xmlns:p14="http://schemas.microsoft.com/office/powerpoint/2010/main" val="39363136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Three ways to label a widget :</a:t>
            </a:r>
          </a:p>
          <a:p>
            <a:endParaRPr lang="en-US" i="1" dirty="0"/>
          </a:p>
          <a:p>
            <a:pPr lvl="1"/>
            <a:r>
              <a:rPr lang="en-US" dirty="0" smtClean="0"/>
              <a:t>&lt;label&gt; element</a:t>
            </a:r>
          </a:p>
          <a:p>
            <a:pPr lvl="1"/>
            <a:endParaRPr lang="en-US" dirty="0"/>
          </a:p>
          <a:p>
            <a:pPr lvl="1"/>
            <a:endParaRPr lang="en-US" dirty="0" smtClean="0"/>
          </a:p>
          <a:p>
            <a:pPr lvl="1"/>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ARIA attributes</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9" name="Rectangle à coins arrondis 4"/>
          <p:cNvSpPr/>
          <p:nvPr/>
        </p:nvSpPr>
        <p:spPr>
          <a:xfrm>
            <a:off x="323528" y="3145532"/>
            <a:ext cx="8460432" cy="864096"/>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label</a:t>
            </a:r>
            <a:r>
              <a:rPr lang="nl-NL" b="1" dirty="0">
                <a:latin typeface="Courier New"/>
                <a:cs typeface="Courier New"/>
              </a:rPr>
              <a:t> </a:t>
            </a:r>
            <a:r>
              <a:rPr lang="nl-NL" b="1" dirty="0" err="1">
                <a:solidFill>
                  <a:srgbClr val="FF0000"/>
                </a:solidFill>
                <a:latin typeface="Courier New"/>
                <a:cs typeface="Courier New"/>
              </a:rPr>
              <a:t>for</a:t>
            </a:r>
            <a:r>
              <a:rPr lang="nl-NL" b="1" dirty="0">
                <a:latin typeface="Courier New"/>
                <a:cs typeface="Courier New"/>
              </a:rPr>
              <a:t>="</a:t>
            </a:r>
            <a:r>
              <a:rPr lang="nl-NL" b="1" dirty="0">
                <a:solidFill>
                  <a:srgbClr val="00CC00"/>
                </a:solidFill>
                <a:latin typeface="Courier New"/>
                <a:cs typeface="Courier New"/>
              </a:rPr>
              <a:t>male</a:t>
            </a:r>
            <a:r>
              <a:rPr lang="nl-NL" b="1" dirty="0">
                <a:latin typeface="Courier New"/>
                <a:cs typeface="Courier New"/>
              </a:rPr>
              <a:t>"&gt;Male&lt;/</a:t>
            </a:r>
            <a:r>
              <a:rPr lang="nl-NL" b="1" dirty="0">
                <a:solidFill>
                  <a:srgbClr val="3366FF"/>
                </a:solidFill>
                <a:latin typeface="Courier New"/>
                <a:cs typeface="Courier New"/>
              </a:rPr>
              <a:t>label</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a:solidFill>
                  <a:srgbClr val="3366FF"/>
                </a:solidFill>
                <a:latin typeface="Courier New"/>
                <a:cs typeface="Courier New"/>
              </a:rPr>
              <a:t>input</a:t>
            </a:r>
            <a:r>
              <a:rPr lang="nl-NL" b="1" dirty="0">
                <a:latin typeface="Courier New"/>
                <a:cs typeface="Courier New"/>
              </a:rPr>
              <a:t> </a:t>
            </a:r>
            <a:r>
              <a:rPr lang="nl-NL" b="1" dirty="0">
                <a:solidFill>
                  <a:srgbClr val="FF0000"/>
                </a:solidFill>
                <a:latin typeface="Courier New"/>
                <a:cs typeface="Courier New"/>
              </a:rPr>
              <a:t>type</a:t>
            </a:r>
            <a:r>
              <a:rPr lang="nl-NL" b="1" dirty="0">
                <a:latin typeface="Courier New"/>
                <a:cs typeface="Courier New"/>
              </a:rPr>
              <a:t>="</a:t>
            </a:r>
            <a:r>
              <a:rPr lang="nl-NL" b="1" dirty="0">
                <a:solidFill>
                  <a:srgbClr val="00CC00"/>
                </a:solidFill>
                <a:latin typeface="Courier New"/>
                <a:cs typeface="Courier New"/>
              </a:rPr>
              <a:t>radio</a:t>
            </a:r>
            <a:r>
              <a:rPr lang="nl-NL" b="1" dirty="0">
                <a:latin typeface="Courier New"/>
                <a:cs typeface="Courier New"/>
              </a:rPr>
              <a:t>" </a:t>
            </a:r>
            <a:r>
              <a:rPr lang="nl-NL" b="1" dirty="0">
                <a:solidFill>
                  <a:srgbClr val="FF0000"/>
                </a:solidFill>
                <a:latin typeface="Courier New"/>
                <a:cs typeface="Courier New"/>
              </a:rPr>
              <a:t>name</a:t>
            </a:r>
            <a:r>
              <a:rPr lang="nl-NL" b="1" dirty="0">
                <a:latin typeface="Courier New"/>
                <a:cs typeface="Courier New"/>
              </a:rPr>
              <a:t>="</a:t>
            </a:r>
            <a:r>
              <a:rPr lang="nl-NL" b="1" dirty="0" err="1">
                <a:solidFill>
                  <a:srgbClr val="00CC00"/>
                </a:solidFill>
                <a:latin typeface="Courier New"/>
                <a:cs typeface="Courier New"/>
              </a:rPr>
              <a:t>sex</a:t>
            </a:r>
            <a:r>
              <a:rPr lang="nl-NL" b="1" dirty="0">
                <a:latin typeface="Courier New"/>
                <a:cs typeface="Courier New"/>
              </a:rPr>
              <a:t>" </a:t>
            </a:r>
            <a:r>
              <a:rPr lang="nl-NL" b="1" dirty="0" err="1">
                <a:solidFill>
                  <a:srgbClr val="FF0000"/>
                </a:solidFill>
                <a:latin typeface="Courier New"/>
                <a:cs typeface="Courier New"/>
              </a:rPr>
              <a:t>id</a:t>
            </a:r>
            <a:r>
              <a:rPr lang="nl-NL" b="1" dirty="0">
                <a:latin typeface="Courier New"/>
                <a:cs typeface="Courier New"/>
              </a:rPr>
              <a:t>="</a:t>
            </a:r>
            <a:r>
              <a:rPr lang="nl-NL" b="1" dirty="0">
                <a:solidFill>
                  <a:srgbClr val="00CC00"/>
                </a:solidFill>
                <a:latin typeface="Courier New"/>
                <a:cs typeface="Courier New"/>
              </a:rPr>
              <a:t>male</a:t>
            </a:r>
            <a:r>
              <a:rPr lang="nl-NL" b="1" dirty="0">
                <a:latin typeface="Courier New"/>
                <a:cs typeface="Courier New"/>
              </a:rPr>
              <a:t>" /&gt;</a:t>
            </a:r>
          </a:p>
        </p:txBody>
      </p:sp>
    </p:spTree>
    <p:extLst>
      <p:ext uri="{BB962C8B-B14F-4D97-AF65-F5344CB8AC3E}">
        <p14:creationId xmlns:p14="http://schemas.microsoft.com/office/powerpoint/2010/main" val="27047373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Three ways to label a widget :</a:t>
            </a:r>
          </a:p>
          <a:p>
            <a:endParaRPr lang="en-US" i="1" dirty="0"/>
          </a:p>
          <a:p>
            <a:pPr lvl="1"/>
            <a:r>
              <a:rPr lang="en-US" i="1" dirty="0"/>
              <a:t>aria-label</a:t>
            </a:r>
            <a:r>
              <a:rPr lang="en-US" dirty="0"/>
              <a:t> attribute</a:t>
            </a:r>
          </a:p>
          <a:p>
            <a:pPr lvl="1"/>
            <a:endParaRPr lang="en-US" dirty="0" smtClean="0"/>
          </a:p>
          <a:p>
            <a:pPr lvl="1"/>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ARIA attributes</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9" name="Rectangle à coins arrondis 4"/>
          <p:cNvSpPr/>
          <p:nvPr/>
        </p:nvSpPr>
        <p:spPr>
          <a:xfrm>
            <a:off x="323528" y="3145532"/>
            <a:ext cx="8460432" cy="864096"/>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input</a:t>
            </a:r>
            <a:r>
              <a:rPr lang="nl-NL" b="1" dirty="0">
                <a:latin typeface="Courier New"/>
                <a:cs typeface="Courier New"/>
              </a:rPr>
              <a:t> </a:t>
            </a:r>
            <a:r>
              <a:rPr lang="nl-NL" b="1" dirty="0">
                <a:solidFill>
                  <a:srgbClr val="FF0000"/>
                </a:solidFill>
                <a:latin typeface="Courier New"/>
                <a:cs typeface="Courier New"/>
              </a:rPr>
              <a:t>type</a:t>
            </a:r>
            <a:r>
              <a:rPr lang="nl-NL" b="1" dirty="0">
                <a:latin typeface="Courier New"/>
                <a:cs typeface="Courier New"/>
              </a:rPr>
              <a:t>="</a:t>
            </a:r>
            <a:r>
              <a:rPr lang="nl-NL" b="1" dirty="0" err="1">
                <a:solidFill>
                  <a:srgbClr val="00CC00"/>
                </a:solidFill>
                <a:latin typeface="Courier New"/>
                <a:cs typeface="Courier New"/>
              </a:rPr>
              <a:t>checkbox</a:t>
            </a:r>
            <a:r>
              <a:rPr lang="nl-NL" b="1" dirty="0">
                <a:latin typeface="Courier New"/>
                <a:cs typeface="Courier New"/>
              </a:rPr>
              <a:t>" </a:t>
            </a:r>
            <a:r>
              <a:rPr lang="nl-NL" b="1" dirty="0">
                <a:solidFill>
                  <a:srgbClr val="FF0000"/>
                </a:solidFill>
                <a:latin typeface="Courier New"/>
                <a:cs typeface="Courier New"/>
              </a:rPr>
              <a:t>aria-label</a:t>
            </a:r>
            <a:r>
              <a:rPr lang="nl-NL" b="1" dirty="0">
                <a:latin typeface="Courier New"/>
                <a:cs typeface="Courier New"/>
              </a:rPr>
              <a:t>="</a:t>
            </a:r>
            <a:r>
              <a:rPr lang="nl-NL" b="1" dirty="0">
                <a:solidFill>
                  <a:srgbClr val="00CC00"/>
                </a:solidFill>
                <a:latin typeface="Courier New"/>
                <a:cs typeface="Courier New"/>
              </a:rPr>
              <a:t>Message 1</a:t>
            </a:r>
            <a:r>
              <a:rPr lang="nl-NL" b="1" dirty="0">
                <a:latin typeface="Courier New"/>
                <a:cs typeface="Courier New"/>
              </a:rPr>
              <a:t>" </a:t>
            </a:r>
            <a:endParaRPr lang="nl-NL" b="1" dirty="0" smtClean="0">
              <a:latin typeface="Courier New"/>
              <a:cs typeface="Courier New"/>
            </a:endParaRPr>
          </a:p>
          <a:p>
            <a:pPr marL="403225" indent="-342900">
              <a:lnSpc>
                <a:spcPct val="80000"/>
              </a:lnSpc>
              <a:spcBef>
                <a:spcPct val="20000"/>
              </a:spcBef>
              <a:spcAft>
                <a:spcPct val="30000"/>
              </a:spcAft>
              <a:buClr>
                <a:srgbClr val="7030A0"/>
              </a:buClr>
            </a:pPr>
            <a:r>
              <a:rPr lang="nl-NL" b="1" dirty="0">
                <a:solidFill>
                  <a:srgbClr val="FF0000"/>
                </a:solidFill>
                <a:latin typeface="Courier New"/>
                <a:cs typeface="Courier New"/>
              </a:rPr>
              <a:t>	</a:t>
            </a:r>
            <a:r>
              <a:rPr lang="nl-NL" b="1" dirty="0" smtClean="0">
                <a:solidFill>
                  <a:srgbClr val="FF0000"/>
                </a:solidFill>
                <a:latin typeface="Courier New"/>
                <a:cs typeface="Courier New"/>
              </a:rPr>
              <a:t>		</a:t>
            </a:r>
            <a:r>
              <a:rPr lang="nl-NL" b="1" dirty="0" err="1" smtClean="0">
                <a:solidFill>
                  <a:srgbClr val="FF0000"/>
                </a:solidFill>
                <a:latin typeface="Courier New"/>
                <a:cs typeface="Courier New"/>
              </a:rPr>
              <a:t>title</a:t>
            </a:r>
            <a:r>
              <a:rPr lang="nl-NL" b="1" dirty="0">
                <a:latin typeface="Courier New"/>
                <a:cs typeface="Courier New"/>
              </a:rPr>
              <a:t>="</a:t>
            </a:r>
            <a:r>
              <a:rPr lang="nl-NL" b="1" dirty="0">
                <a:solidFill>
                  <a:srgbClr val="00CC00"/>
                </a:solidFill>
                <a:latin typeface="Courier New"/>
                <a:cs typeface="Courier New"/>
              </a:rPr>
              <a:t>Click </a:t>
            </a:r>
            <a:r>
              <a:rPr lang="nl-NL" b="1" dirty="0" err="1">
                <a:solidFill>
                  <a:srgbClr val="00CC00"/>
                </a:solidFill>
                <a:latin typeface="Courier New"/>
                <a:cs typeface="Courier New"/>
              </a:rPr>
              <a:t>to</a:t>
            </a:r>
            <a:r>
              <a:rPr lang="nl-NL" b="1" dirty="0">
                <a:solidFill>
                  <a:srgbClr val="00CC00"/>
                </a:solidFill>
                <a:latin typeface="Courier New"/>
                <a:cs typeface="Courier New"/>
              </a:rPr>
              <a:t> select </a:t>
            </a:r>
            <a:r>
              <a:rPr lang="nl-NL" b="1" dirty="0" err="1">
                <a:solidFill>
                  <a:srgbClr val="00CC00"/>
                </a:solidFill>
                <a:latin typeface="Courier New"/>
                <a:cs typeface="Courier New"/>
              </a:rPr>
              <a:t>this</a:t>
            </a:r>
            <a:r>
              <a:rPr lang="nl-NL" b="1" dirty="0">
                <a:solidFill>
                  <a:srgbClr val="00CC00"/>
                </a:solidFill>
                <a:latin typeface="Courier New"/>
                <a:cs typeface="Courier New"/>
              </a:rPr>
              <a:t> </a:t>
            </a:r>
            <a:r>
              <a:rPr lang="nl-NL" b="1" dirty="0" err="1">
                <a:solidFill>
                  <a:srgbClr val="00CC00"/>
                </a:solidFill>
                <a:latin typeface="Courier New"/>
                <a:cs typeface="Courier New"/>
              </a:rPr>
              <a:t>message</a:t>
            </a:r>
            <a:r>
              <a:rPr lang="nl-NL" b="1" dirty="0" smtClean="0">
                <a:latin typeface="Courier New"/>
                <a:cs typeface="Courier New"/>
              </a:rPr>
              <a:t>" /&gt;</a:t>
            </a:r>
            <a:endParaRPr lang="nl-NL" b="1" dirty="0">
              <a:latin typeface="Courier New"/>
              <a:cs typeface="Courier New"/>
            </a:endParaRPr>
          </a:p>
        </p:txBody>
      </p:sp>
    </p:spTree>
    <p:extLst>
      <p:ext uri="{BB962C8B-B14F-4D97-AF65-F5344CB8AC3E}">
        <p14:creationId xmlns:p14="http://schemas.microsoft.com/office/powerpoint/2010/main" val="166133329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dirty="0" smtClean="0"/>
              <a:t>Three ways to label a widget :</a:t>
            </a:r>
          </a:p>
          <a:p>
            <a:pPr lvl="1"/>
            <a:r>
              <a:rPr lang="en-US" i="1" dirty="0" smtClean="0"/>
              <a:t>aria</a:t>
            </a:r>
            <a:r>
              <a:rPr lang="en-US" i="1" dirty="0"/>
              <a:t>-</a:t>
            </a:r>
            <a:r>
              <a:rPr lang="en-US" i="1" dirty="0" err="1"/>
              <a:t>labelledby</a:t>
            </a:r>
            <a:r>
              <a:rPr lang="en-US" i="1" dirty="0"/>
              <a:t> </a:t>
            </a:r>
            <a:r>
              <a:rPr lang="en-US" dirty="0"/>
              <a:t>attribute</a:t>
            </a:r>
            <a:endParaRPr lang="en-US" dirty="0" smtClean="0"/>
          </a:p>
          <a:p>
            <a:pPr lvl="1"/>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ARIA attributes</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9" name="Rectangle à coins arrondis 4"/>
          <p:cNvSpPr/>
          <p:nvPr/>
        </p:nvSpPr>
        <p:spPr>
          <a:xfrm>
            <a:off x="395536" y="2281436"/>
            <a:ext cx="8460432" cy="2952328"/>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sz="1600" b="1" dirty="0">
                <a:latin typeface="Courier New"/>
                <a:cs typeface="Courier New"/>
              </a:rPr>
              <a:t>&lt;</a:t>
            </a:r>
            <a:r>
              <a:rPr lang="nl-NL" sz="1600" b="1" dirty="0">
                <a:solidFill>
                  <a:srgbClr val="3366FF"/>
                </a:solidFill>
                <a:latin typeface="Courier New"/>
                <a:cs typeface="Courier New"/>
              </a:rPr>
              <a:t>div</a:t>
            </a:r>
            <a:r>
              <a:rPr lang="nl-NL" sz="1600" b="1" dirty="0">
                <a:latin typeface="Courier New"/>
                <a:cs typeface="Courier New"/>
              </a:rPr>
              <a:t> </a:t>
            </a:r>
            <a:r>
              <a:rPr lang="nl-NL" sz="1600" b="1" dirty="0" err="1">
                <a:solidFill>
                  <a:srgbClr val="FF0000"/>
                </a:solidFill>
                <a:latin typeface="Courier New"/>
                <a:cs typeface="Courier New"/>
              </a:rPr>
              <a:t>role</a:t>
            </a:r>
            <a:r>
              <a:rPr lang="nl-NL" sz="1600" b="1" dirty="0">
                <a:latin typeface="Courier New"/>
                <a:cs typeface="Courier New"/>
              </a:rPr>
              <a:t>="</a:t>
            </a:r>
            <a:r>
              <a:rPr lang="nl-NL" sz="1600" b="1" dirty="0" err="1">
                <a:solidFill>
                  <a:srgbClr val="00CC00"/>
                </a:solidFill>
                <a:latin typeface="Courier New"/>
                <a:cs typeface="Courier New"/>
              </a:rPr>
              <a:t>alertdialog</a:t>
            </a:r>
            <a:r>
              <a:rPr lang="nl-NL" sz="1600" b="1" dirty="0">
                <a:latin typeface="Courier New"/>
                <a:cs typeface="Courier New"/>
              </a:rPr>
              <a:t>" </a:t>
            </a:r>
            <a:r>
              <a:rPr lang="nl-NL" sz="1600" b="1" dirty="0">
                <a:solidFill>
                  <a:srgbClr val="FF0000"/>
                </a:solidFill>
                <a:latin typeface="Courier New"/>
                <a:cs typeface="Courier New"/>
              </a:rPr>
              <a:t>aria-</a:t>
            </a:r>
            <a:r>
              <a:rPr lang="nl-NL" sz="1600" b="1" dirty="0" err="1">
                <a:solidFill>
                  <a:srgbClr val="FF0000"/>
                </a:solidFill>
                <a:latin typeface="Courier New"/>
                <a:cs typeface="Courier New"/>
              </a:rPr>
              <a:t>labelledby</a:t>
            </a:r>
            <a:r>
              <a:rPr lang="nl-NL" sz="1600" b="1" dirty="0">
                <a:latin typeface="Courier New"/>
                <a:cs typeface="Courier New"/>
              </a:rPr>
              <a:t>="</a:t>
            </a:r>
            <a:r>
              <a:rPr lang="nl-NL" sz="1600" b="1" dirty="0" err="1">
                <a:solidFill>
                  <a:srgbClr val="00CC00"/>
                </a:solidFill>
                <a:latin typeface="Courier New"/>
                <a:cs typeface="Courier New"/>
              </a:rPr>
              <a:t>hd</a:t>
            </a:r>
            <a:r>
              <a:rPr lang="nl-NL" sz="1600" b="1" dirty="0" smtClean="0">
                <a:latin typeface="Courier New"/>
                <a:cs typeface="Courier New"/>
              </a:rPr>
              <a:t>"&gt;</a:t>
            </a:r>
          </a:p>
          <a:p>
            <a:pPr marL="403225" indent="-342900">
              <a:lnSpc>
                <a:spcPct val="80000"/>
              </a:lnSpc>
              <a:spcBef>
                <a:spcPct val="20000"/>
              </a:spcBef>
              <a:spcAft>
                <a:spcPct val="30000"/>
              </a:spcAft>
              <a:buClr>
                <a:srgbClr val="7030A0"/>
              </a:buClr>
            </a:pPr>
            <a:r>
              <a:rPr lang="nl-NL" sz="1600" b="1" dirty="0">
                <a:latin typeface="Courier New"/>
                <a:cs typeface="Courier New"/>
              </a:rPr>
              <a:t> </a:t>
            </a:r>
            <a:r>
              <a:rPr lang="nl-NL" sz="1600" b="1" dirty="0" smtClean="0">
                <a:latin typeface="Courier New"/>
                <a:cs typeface="Courier New"/>
              </a:rPr>
              <a:t> &lt;</a:t>
            </a:r>
            <a:r>
              <a:rPr lang="nl-NL" sz="1600" b="1" dirty="0">
                <a:solidFill>
                  <a:srgbClr val="3366FF"/>
                </a:solidFill>
                <a:latin typeface="Courier New"/>
                <a:cs typeface="Courier New"/>
              </a:rPr>
              <a:t>form</a:t>
            </a:r>
            <a:r>
              <a:rPr lang="nl-NL" sz="1600" b="1" dirty="0" smtClean="0">
                <a:latin typeface="Courier New"/>
                <a:cs typeface="Courier New"/>
              </a:rPr>
              <a:t>&gt;</a:t>
            </a:r>
          </a:p>
          <a:p>
            <a:pPr marL="403225" indent="-342900">
              <a:lnSpc>
                <a:spcPct val="80000"/>
              </a:lnSpc>
              <a:spcBef>
                <a:spcPct val="20000"/>
              </a:spcBef>
              <a:spcAft>
                <a:spcPct val="30000"/>
              </a:spcAft>
              <a:buClr>
                <a:srgbClr val="7030A0"/>
              </a:buClr>
            </a:pPr>
            <a:r>
              <a:rPr lang="nl-NL" sz="1600" b="1" dirty="0">
                <a:latin typeface="Courier New"/>
                <a:cs typeface="Courier New"/>
              </a:rPr>
              <a:t> </a:t>
            </a:r>
            <a:r>
              <a:rPr lang="nl-NL" sz="1600" b="1" dirty="0" smtClean="0">
                <a:latin typeface="Courier New"/>
                <a:cs typeface="Courier New"/>
              </a:rPr>
              <a:t>   &lt;</a:t>
            </a:r>
            <a:r>
              <a:rPr lang="nl-NL" sz="1600" b="1" dirty="0" err="1">
                <a:solidFill>
                  <a:srgbClr val="3366FF"/>
                </a:solidFill>
                <a:latin typeface="Courier New"/>
                <a:cs typeface="Courier New"/>
              </a:rPr>
              <a:t>fieldset</a:t>
            </a:r>
            <a:r>
              <a:rPr lang="nl-NL" sz="1600" b="1" dirty="0" smtClean="0">
                <a:latin typeface="Courier New"/>
                <a:cs typeface="Courier New"/>
              </a:rPr>
              <a:t>&gt;</a:t>
            </a:r>
          </a:p>
          <a:p>
            <a:pPr marL="403225" indent="-342900">
              <a:lnSpc>
                <a:spcPct val="80000"/>
              </a:lnSpc>
              <a:spcBef>
                <a:spcPct val="20000"/>
              </a:spcBef>
              <a:spcAft>
                <a:spcPct val="30000"/>
              </a:spcAft>
              <a:buClr>
                <a:srgbClr val="7030A0"/>
              </a:buClr>
            </a:pPr>
            <a:r>
              <a:rPr lang="nl-NL" sz="1600" b="1" dirty="0" smtClean="0">
                <a:latin typeface="Courier New"/>
                <a:cs typeface="Courier New"/>
              </a:rPr>
              <a:t>      &lt;</a:t>
            </a:r>
            <a:r>
              <a:rPr lang="nl-NL" sz="1600" b="1" dirty="0">
                <a:solidFill>
                  <a:srgbClr val="3366FF"/>
                </a:solidFill>
                <a:latin typeface="Courier New"/>
                <a:cs typeface="Courier New"/>
              </a:rPr>
              <a:t>legend</a:t>
            </a:r>
            <a:r>
              <a:rPr lang="nl-NL" sz="1600" b="1" dirty="0">
                <a:latin typeface="Courier New"/>
                <a:cs typeface="Courier New"/>
              </a:rPr>
              <a:t> </a:t>
            </a:r>
            <a:r>
              <a:rPr lang="nl-NL" sz="1600" b="1" dirty="0" err="1">
                <a:solidFill>
                  <a:srgbClr val="FF0000"/>
                </a:solidFill>
                <a:latin typeface="Courier New"/>
                <a:cs typeface="Courier New"/>
              </a:rPr>
              <a:t>id</a:t>
            </a:r>
            <a:r>
              <a:rPr lang="nl-NL" sz="1600" b="1" dirty="0">
                <a:latin typeface="Courier New"/>
                <a:cs typeface="Courier New"/>
              </a:rPr>
              <a:t>="</a:t>
            </a:r>
            <a:r>
              <a:rPr lang="nl-NL" sz="1600" b="1" dirty="0" err="1">
                <a:solidFill>
                  <a:srgbClr val="00CC00"/>
                </a:solidFill>
                <a:latin typeface="Courier New"/>
                <a:cs typeface="Courier New"/>
              </a:rPr>
              <a:t>hd</a:t>
            </a:r>
            <a:r>
              <a:rPr lang="nl-NL" sz="1600" b="1" dirty="0">
                <a:latin typeface="Courier New"/>
                <a:cs typeface="Courier New"/>
              </a:rPr>
              <a:t>"&gt;</a:t>
            </a:r>
            <a:r>
              <a:rPr lang="nl-NL" sz="1600" b="1" dirty="0" err="1">
                <a:latin typeface="Courier New"/>
                <a:cs typeface="Courier New"/>
              </a:rPr>
              <a:t>Confirm</a:t>
            </a:r>
            <a:r>
              <a:rPr lang="nl-NL" sz="1600" b="1" dirty="0">
                <a:latin typeface="Courier New"/>
                <a:cs typeface="Courier New"/>
              </a:rPr>
              <a:t> Action&lt;/</a:t>
            </a:r>
            <a:r>
              <a:rPr lang="nl-NL" sz="1600" b="1" dirty="0">
                <a:solidFill>
                  <a:srgbClr val="3366FF"/>
                </a:solidFill>
                <a:latin typeface="Courier New"/>
                <a:cs typeface="Courier New"/>
              </a:rPr>
              <a:t>legend</a:t>
            </a:r>
            <a:r>
              <a:rPr lang="nl-NL" sz="1600" b="1" dirty="0" smtClean="0">
                <a:latin typeface="Courier New"/>
                <a:cs typeface="Courier New"/>
              </a:rPr>
              <a:t>&gt;</a:t>
            </a:r>
          </a:p>
          <a:p>
            <a:pPr marL="403225" indent="-342900">
              <a:lnSpc>
                <a:spcPct val="80000"/>
              </a:lnSpc>
              <a:spcBef>
                <a:spcPct val="20000"/>
              </a:spcBef>
              <a:spcAft>
                <a:spcPct val="30000"/>
              </a:spcAft>
              <a:buClr>
                <a:srgbClr val="7030A0"/>
              </a:buClr>
            </a:pPr>
            <a:r>
              <a:rPr lang="nl-NL" sz="1600" b="1" dirty="0" smtClean="0">
                <a:latin typeface="Courier New"/>
                <a:cs typeface="Courier New"/>
              </a:rPr>
              <a:t>      &lt;</a:t>
            </a:r>
            <a:r>
              <a:rPr lang="nl-NL" sz="1600" b="1" dirty="0">
                <a:solidFill>
                  <a:srgbClr val="3366FF"/>
                </a:solidFill>
                <a:latin typeface="Courier New"/>
                <a:cs typeface="Courier New"/>
              </a:rPr>
              <a:t>p</a:t>
            </a:r>
            <a:r>
              <a:rPr lang="nl-NL" sz="1600" b="1" dirty="0" smtClean="0">
                <a:latin typeface="Courier New"/>
                <a:cs typeface="Courier New"/>
              </a:rPr>
              <a:t>&gt;Are </a:t>
            </a:r>
            <a:r>
              <a:rPr lang="nl-NL" sz="1600" b="1" dirty="0" err="1">
                <a:latin typeface="Courier New"/>
                <a:cs typeface="Courier New"/>
              </a:rPr>
              <a:t>you</a:t>
            </a:r>
            <a:r>
              <a:rPr lang="nl-NL" sz="1600" b="1" dirty="0">
                <a:latin typeface="Courier New"/>
                <a:cs typeface="Courier New"/>
              </a:rPr>
              <a:t> </a:t>
            </a:r>
            <a:r>
              <a:rPr lang="nl-NL" sz="1600" b="1" dirty="0" err="1">
                <a:latin typeface="Courier New"/>
                <a:cs typeface="Courier New"/>
              </a:rPr>
              <a:t>sure</a:t>
            </a:r>
            <a:r>
              <a:rPr lang="nl-NL" sz="1600" b="1" dirty="0">
                <a:latin typeface="Courier New"/>
                <a:cs typeface="Courier New"/>
              </a:rPr>
              <a:t> </a:t>
            </a:r>
            <a:r>
              <a:rPr lang="nl-NL" sz="1600" b="1" dirty="0" err="1">
                <a:latin typeface="Courier New"/>
                <a:cs typeface="Courier New"/>
              </a:rPr>
              <a:t>you</a:t>
            </a:r>
            <a:r>
              <a:rPr lang="nl-NL" sz="1600" b="1" dirty="0">
                <a:latin typeface="Courier New"/>
                <a:cs typeface="Courier New"/>
              </a:rPr>
              <a:t> want </a:t>
            </a:r>
            <a:r>
              <a:rPr lang="nl-NL" sz="1600" b="1" dirty="0" err="1">
                <a:latin typeface="Courier New"/>
                <a:cs typeface="Courier New"/>
              </a:rPr>
              <a:t>to</a:t>
            </a:r>
            <a:r>
              <a:rPr lang="nl-NL" sz="1600" b="1" dirty="0">
                <a:latin typeface="Courier New"/>
                <a:cs typeface="Courier New"/>
              </a:rPr>
              <a:t> </a:t>
            </a:r>
            <a:r>
              <a:rPr lang="nl-NL" sz="1600" b="1" dirty="0" err="1">
                <a:latin typeface="Courier New"/>
                <a:cs typeface="Courier New"/>
              </a:rPr>
              <a:t>submit</a:t>
            </a:r>
            <a:r>
              <a:rPr lang="nl-NL" sz="1600" b="1" dirty="0">
                <a:latin typeface="Courier New"/>
                <a:cs typeface="Courier New"/>
              </a:rPr>
              <a:t> </a:t>
            </a:r>
            <a:r>
              <a:rPr lang="nl-NL" sz="1600" b="1" dirty="0" err="1">
                <a:latin typeface="Courier New"/>
                <a:cs typeface="Courier New"/>
              </a:rPr>
              <a:t>this</a:t>
            </a:r>
            <a:r>
              <a:rPr lang="nl-NL" sz="1600" b="1" dirty="0">
                <a:latin typeface="Courier New"/>
                <a:cs typeface="Courier New"/>
              </a:rPr>
              <a:t> form</a:t>
            </a:r>
            <a:r>
              <a:rPr lang="nl-NL" sz="1600" b="1" dirty="0" smtClean="0">
                <a:latin typeface="Courier New"/>
                <a:cs typeface="Courier New"/>
              </a:rPr>
              <a:t>?&lt;</a:t>
            </a:r>
            <a:r>
              <a:rPr lang="nl-NL" sz="1600" b="1" dirty="0">
                <a:latin typeface="Courier New"/>
                <a:cs typeface="Courier New"/>
              </a:rPr>
              <a:t>/</a:t>
            </a:r>
            <a:r>
              <a:rPr lang="nl-NL" sz="1600" b="1" dirty="0">
                <a:solidFill>
                  <a:srgbClr val="3366FF"/>
                </a:solidFill>
                <a:latin typeface="Courier New"/>
                <a:cs typeface="Courier New"/>
              </a:rPr>
              <a:t>p</a:t>
            </a:r>
            <a:r>
              <a:rPr lang="nl-NL" sz="1600" b="1" dirty="0" smtClean="0">
                <a:latin typeface="Courier New"/>
                <a:cs typeface="Courier New"/>
              </a:rPr>
              <a:t>&gt;</a:t>
            </a:r>
          </a:p>
          <a:p>
            <a:pPr marL="403225" indent="-342900">
              <a:lnSpc>
                <a:spcPct val="80000"/>
              </a:lnSpc>
              <a:spcBef>
                <a:spcPct val="20000"/>
              </a:spcBef>
              <a:spcAft>
                <a:spcPct val="30000"/>
              </a:spcAft>
              <a:buClr>
                <a:srgbClr val="7030A0"/>
              </a:buClr>
            </a:pPr>
            <a:r>
              <a:rPr lang="nl-NL" sz="1600" b="1" dirty="0" smtClean="0">
                <a:latin typeface="Courier New"/>
                <a:cs typeface="Courier New"/>
              </a:rPr>
              <a:t>      &lt;</a:t>
            </a:r>
            <a:r>
              <a:rPr lang="nl-NL" sz="1600" b="1" dirty="0">
                <a:solidFill>
                  <a:srgbClr val="3366FF"/>
                </a:solidFill>
                <a:latin typeface="Courier New"/>
                <a:cs typeface="Courier New"/>
              </a:rPr>
              <a:t>input</a:t>
            </a:r>
            <a:r>
              <a:rPr lang="nl-NL" sz="1600" b="1" dirty="0">
                <a:latin typeface="Courier New"/>
                <a:cs typeface="Courier New"/>
              </a:rPr>
              <a:t> </a:t>
            </a:r>
            <a:r>
              <a:rPr lang="nl-NL" sz="1600" b="1" dirty="0">
                <a:solidFill>
                  <a:srgbClr val="FF0000"/>
                </a:solidFill>
                <a:latin typeface="Courier New"/>
                <a:cs typeface="Courier New"/>
              </a:rPr>
              <a:t>type</a:t>
            </a:r>
            <a:r>
              <a:rPr lang="nl-NL" sz="1600" b="1" dirty="0">
                <a:latin typeface="Courier New"/>
                <a:cs typeface="Courier New"/>
              </a:rPr>
              <a:t>="</a:t>
            </a:r>
            <a:r>
              <a:rPr lang="nl-NL" sz="1600" b="1" dirty="0">
                <a:solidFill>
                  <a:srgbClr val="00CC00"/>
                </a:solidFill>
                <a:latin typeface="Courier New"/>
                <a:cs typeface="Courier New"/>
              </a:rPr>
              <a:t>button</a:t>
            </a:r>
            <a:r>
              <a:rPr lang="nl-NL" sz="1600" b="1" dirty="0" smtClean="0">
                <a:latin typeface="Courier New"/>
                <a:cs typeface="Courier New"/>
              </a:rPr>
              <a:t>" </a:t>
            </a:r>
            <a:r>
              <a:rPr lang="nl-NL" sz="1600" b="1" dirty="0" err="1">
                <a:solidFill>
                  <a:srgbClr val="FF0000"/>
                </a:solidFill>
                <a:latin typeface="Courier New"/>
                <a:cs typeface="Courier New"/>
              </a:rPr>
              <a:t>value</a:t>
            </a:r>
            <a:r>
              <a:rPr lang="nl-NL" sz="1600" b="1" dirty="0">
                <a:latin typeface="Courier New"/>
                <a:cs typeface="Courier New"/>
              </a:rPr>
              <a:t>="</a:t>
            </a:r>
            <a:r>
              <a:rPr lang="nl-NL" sz="1600" b="1" dirty="0" smtClean="0">
                <a:solidFill>
                  <a:srgbClr val="00CC00"/>
                </a:solidFill>
                <a:latin typeface="Courier New"/>
                <a:cs typeface="Courier New"/>
              </a:rPr>
              <a:t>OK</a:t>
            </a:r>
            <a:r>
              <a:rPr lang="nl-NL" sz="1600" b="1" dirty="0" smtClean="0">
                <a:latin typeface="Courier New"/>
                <a:cs typeface="Courier New"/>
              </a:rPr>
              <a:t>"&gt; ...</a:t>
            </a:r>
          </a:p>
          <a:p>
            <a:pPr marL="403225" indent="-342900">
              <a:lnSpc>
                <a:spcPct val="80000"/>
              </a:lnSpc>
              <a:spcBef>
                <a:spcPct val="20000"/>
              </a:spcBef>
              <a:spcAft>
                <a:spcPct val="30000"/>
              </a:spcAft>
              <a:buClr>
                <a:srgbClr val="7030A0"/>
              </a:buClr>
            </a:pPr>
            <a:r>
              <a:rPr lang="nl-NL" sz="1600" b="1" dirty="0" smtClean="0">
                <a:latin typeface="Courier New"/>
                <a:cs typeface="Courier New"/>
              </a:rPr>
              <a:t>    &lt;</a:t>
            </a:r>
            <a:r>
              <a:rPr lang="nl-NL" sz="1600" b="1" dirty="0">
                <a:latin typeface="Courier New"/>
                <a:cs typeface="Courier New"/>
              </a:rPr>
              <a:t>/</a:t>
            </a:r>
            <a:r>
              <a:rPr lang="nl-NL" sz="1600" b="1" dirty="0" err="1">
                <a:solidFill>
                  <a:srgbClr val="3366FF"/>
                </a:solidFill>
                <a:latin typeface="Courier New"/>
                <a:cs typeface="Courier New"/>
              </a:rPr>
              <a:t>fieldset</a:t>
            </a:r>
            <a:r>
              <a:rPr lang="nl-NL" sz="1600" b="1" dirty="0" smtClean="0">
                <a:latin typeface="Courier New"/>
                <a:cs typeface="Courier New"/>
              </a:rPr>
              <a:t>&gt;</a:t>
            </a:r>
          </a:p>
          <a:p>
            <a:pPr marL="403225" indent="-342900">
              <a:lnSpc>
                <a:spcPct val="80000"/>
              </a:lnSpc>
              <a:spcBef>
                <a:spcPct val="20000"/>
              </a:spcBef>
              <a:spcAft>
                <a:spcPct val="30000"/>
              </a:spcAft>
              <a:buClr>
                <a:srgbClr val="7030A0"/>
              </a:buClr>
            </a:pPr>
            <a:r>
              <a:rPr lang="nl-NL" sz="1600" b="1" dirty="0">
                <a:latin typeface="Courier New"/>
                <a:cs typeface="Courier New"/>
              </a:rPr>
              <a:t> </a:t>
            </a:r>
            <a:r>
              <a:rPr lang="nl-NL" sz="1600" b="1" dirty="0" smtClean="0">
                <a:latin typeface="Courier New"/>
                <a:cs typeface="Courier New"/>
              </a:rPr>
              <a:t> &lt;/</a:t>
            </a:r>
            <a:r>
              <a:rPr lang="nl-NL" sz="1600" b="1" dirty="0">
                <a:solidFill>
                  <a:srgbClr val="3366FF"/>
                </a:solidFill>
                <a:latin typeface="Courier New"/>
                <a:cs typeface="Courier New"/>
              </a:rPr>
              <a:t>form</a:t>
            </a:r>
            <a:r>
              <a:rPr lang="nl-NL" sz="1600" b="1" dirty="0" smtClean="0">
                <a:latin typeface="Courier New"/>
                <a:cs typeface="Courier New"/>
              </a:rPr>
              <a:t>&gt;</a:t>
            </a:r>
          </a:p>
          <a:p>
            <a:pPr marL="403225" indent="-342900">
              <a:lnSpc>
                <a:spcPct val="80000"/>
              </a:lnSpc>
              <a:spcBef>
                <a:spcPct val="20000"/>
              </a:spcBef>
              <a:spcAft>
                <a:spcPct val="30000"/>
              </a:spcAft>
              <a:buClr>
                <a:srgbClr val="7030A0"/>
              </a:buClr>
            </a:pPr>
            <a:r>
              <a:rPr lang="nl-NL" sz="1600" b="1" dirty="0" smtClean="0">
                <a:latin typeface="Courier New"/>
                <a:cs typeface="Courier New"/>
              </a:rPr>
              <a:t>&lt;</a:t>
            </a:r>
            <a:r>
              <a:rPr lang="nl-NL" sz="1600" b="1" dirty="0">
                <a:latin typeface="Courier New"/>
                <a:cs typeface="Courier New"/>
              </a:rPr>
              <a:t>/</a:t>
            </a:r>
            <a:r>
              <a:rPr lang="nl-NL" sz="1600" b="1" dirty="0">
                <a:solidFill>
                  <a:srgbClr val="3366FF"/>
                </a:solidFill>
                <a:latin typeface="Courier New"/>
                <a:cs typeface="Courier New"/>
              </a:rPr>
              <a:t>div</a:t>
            </a:r>
            <a:r>
              <a:rPr lang="nl-NL" sz="1600" b="1" dirty="0">
                <a:latin typeface="Courier New"/>
                <a:cs typeface="Courier New"/>
              </a:rPr>
              <a:t>&gt;</a:t>
            </a:r>
          </a:p>
        </p:txBody>
      </p:sp>
    </p:spTree>
    <p:extLst>
      <p:ext uri="{BB962C8B-B14F-4D97-AF65-F5344CB8AC3E}">
        <p14:creationId xmlns:p14="http://schemas.microsoft.com/office/powerpoint/2010/main" val="363003516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dirty="0"/>
              <a:t>ARIA widgets states and properties are </a:t>
            </a:r>
            <a:r>
              <a:rPr lang="en-US" dirty="0" smtClean="0"/>
              <a:t>unmanaged</a:t>
            </a:r>
          </a:p>
          <a:p>
            <a:pPr lvl="1"/>
            <a:r>
              <a:rPr lang="en-US" dirty="0" smtClean="0"/>
              <a:t>Developers </a:t>
            </a:r>
            <a:r>
              <a:rPr lang="en-US" dirty="0"/>
              <a:t>are responsible for defining the visual style associated with widget states and </a:t>
            </a:r>
            <a:r>
              <a:rPr lang="en-US" dirty="0" smtClean="0"/>
              <a:t>properties</a:t>
            </a:r>
          </a:p>
          <a:p>
            <a:pPr lvl="1"/>
            <a:endParaRPr lang="en-US" dirty="0"/>
          </a:p>
          <a:p>
            <a:r>
              <a:rPr lang="en-US" dirty="0" smtClean="0"/>
              <a:t>In order to do that, you can use CSS Attribute Selectors using ARIA attributes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Styling States and Properties</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412470036"/>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dirty="0" smtClean="0"/>
              <a:t>Example: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latin typeface="+mj-lt"/>
                <a:cs typeface="ＭＳ Ｐゴシック" charset="0"/>
              </a:rPr>
              <a:t>Styling States and Properties</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7" name="Rectangle à coins arrondis 4"/>
          <p:cNvSpPr/>
          <p:nvPr/>
        </p:nvSpPr>
        <p:spPr>
          <a:xfrm>
            <a:off x="323528" y="1849388"/>
            <a:ext cx="8460432" cy="3240360"/>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a:solidFill>
                  <a:srgbClr val="3366FF"/>
                </a:solidFill>
                <a:latin typeface="Courier New"/>
                <a:cs typeface="Courier New"/>
              </a:rPr>
              <a:t>a</a:t>
            </a:r>
            <a:r>
              <a:rPr lang="nl-NL" b="1" dirty="0">
                <a:latin typeface="Courier New"/>
                <a:cs typeface="Courier New"/>
              </a:rPr>
              <a:t>[</a:t>
            </a:r>
            <a:r>
              <a:rPr lang="nl-NL" b="1" dirty="0">
                <a:solidFill>
                  <a:srgbClr val="FF0000"/>
                </a:solidFill>
                <a:latin typeface="Courier New"/>
                <a:cs typeface="Courier New"/>
              </a:rPr>
              <a:t>aria-expanded</a:t>
            </a:r>
            <a:r>
              <a:rPr lang="nl-NL" b="1" dirty="0">
                <a:latin typeface="Courier New"/>
                <a:cs typeface="Courier New"/>
              </a:rPr>
              <a:t>=</a:t>
            </a:r>
            <a:r>
              <a:rPr lang="nl-NL" b="1" dirty="0" err="1">
                <a:solidFill>
                  <a:srgbClr val="00CC00"/>
                </a:solidFill>
                <a:latin typeface="Courier New"/>
                <a:cs typeface="Courier New"/>
              </a:rPr>
              <a:t>true</a:t>
            </a:r>
            <a:r>
              <a:rPr lang="nl-NL" b="1" dirty="0">
                <a:latin typeface="Courier New"/>
                <a:cs typeface="Courier New"/>
              </a:rPr>
              <a:t>] + </a:t>
            </a:r>
            <a:r>
              <a:rPr lang="nl-NL" b="1" dirty="0" err="1">
                <a:solidFill>
                  <a:srgbClr val="3366FF"/>
                </a:solidFill>
                <a:latin typeface="Courier New"/>
                <a:cs typeface="Courier New"/>
              </a:rPr>
              <a:t>ul</a:t>
            </a:r>
            <a:r>
              <a:rPr lang="nl-NL" b="1" dirty="0">
                <a:latin typeface="Courier New"/>
                <a:cs typeface="Courier New"/>
              </a:rPr>
              <a:t>[</a:t>
            </a:r>
            <a:r>
              <a:rPr lang="nl-NL" b="1" dirty="0" err="1">
                <a:solidFill>
                  <a:srgbClr val="FF0000"/>
                </a:solidFill>
                <a:latin typeface="Courier New"/>
                <a:cs typeface="Courier New"/>
              </a:rPr>
              <a:t>role</a:t>
            </a:r>
            <a:r>
              <a:rPr lang="nl-NL" b="1" dirty="0">
                <a:latin typeface="Courier New"/>
                <a:cs typeface="Courier New"/>
              </a:rPr>
              <a:t>=</a:t>
            </a:r>
            <a:r>
              <a:rPr lang="nl-NL" b="1" dirty="0" err="1">
                <a:solidFill>
                  <a:srgbClr val="00CC00"/>
                </a:solidFill>
                <a:latin typeface="Courier New"/>
                <a:cs typeface="Courier New"/>
              </a:rPr>
              <a:t>group</a:t>
            </a:r>
            <a:r>
              <a:rPr lang="nl-NL" b="1" dirty="0">
                <a:latin typeface="Courier New"/>
                <a:cs typeface="Courier New"/>
              </a:rPr>
              <a:t>] </a:t>
            </a:r>
            <a:r>
              <a:rPr lang="nl-NL" b="1" dirty="0" smtClean="0">
                <a:latin typeface="Courier New"/>
                <a:cs typeface="Courier New"/>
              </a:rPr>
              <a: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display</a:t>
            </a:r>
            <a:r>
              <a:rPr lang="nl-NL" b="1" dirty="0">
                <a:latin typeface="Courier New"/>
                <a:cs typeface="Courier New"/>
              </a:rPr>
              <a:t>: block</a:t>
            </a:r>
            <a:r>
              <a:rPr lang="nl-NL" b="1" dirty="0" smtClean="0">
                <a:latin typeface="Courier New"/>
                <a:cs typeface="Courier New"/>
              </a:rPr>
              <a:t>;</a:t>
            </a:r>
          </a:p>
          <a:p>
            <a:pPr marL="403225" indent="-342900">
              <a:lnSpc>
                <a:spcPct val="80000"/>
              </a:lnSpc>
              <a:spcBef>
                <a:spcPct val="20000"/>
              </a:spcBef>
              <a:spcAft>
                <a:spcPct val="30000"/>
              </a:spcAft>
              <a:buClr>
                <a:srgbClr val="7030A0"/>
              </a:buClr>
            </a:pPr>
            <a:r>
              <a:rPr lang="nl-NL" b="1" dirty="0" smtClean="0">
                <a:latin typeface="Courier New"/>
                <a:cs typeface="Courier New"/>
              </a:rPr>
              <a:t>}</a:t>
            </a:r>
          </a:p>
          <a:p>
            <a:pPr marL="403225" indent="-342900">
              <a:lnSpc>
                <a:spcPct val="80000"/>
              </a:lnSpc>
              <a:spcBef>
                <a:spcPct val="20000"/>
              </a:spcBef>
              <a:spcAft>
                <a:spcPct val="30000"/>
              </a:spcAft>
              <a:buClr>
                <a:srgbClr val="7030A0"/>
              </a:buClr>
            </a:pPr>
            <a:endParaRPr lang="nl-NL" b="1" dirty="0">
              <a:latin typeface="Courier New"/>
              <a:cs typeface="Courier New"/>
            </a:endParaRPr>
          </a:p>
          <a:p>
            <a:pPr marL="403225" indent="-342900">
              <a:lnSpc>
                <a:spcPct val="80000"/>
              </a:lnSpc>
              <a:spcBef>
                <a:spcPct val="20000"/>
              </a:spcBef>
              <a:spcAft>
                <a:spcPct val="30000"/>
              </a:spcAft>
              <a:buClr>
                <a:srgbClr val="7030A0"/>
              </a:buClr>
            </a:pPr>
            <a:r>
              <a:rPr lang="nl-NL" b="1" dirty="0">
                <a:solidFill>
                  <a:srgbClr val="3366FF"/>
                </a:solidFill>
                <a:latin typeface="Courier New"/>
                <a:cs typeface="Courier New"/>
              </a:rPr>
              <a:t>a</a:t>
            </a:r>
            <a:r>
              <a:rPr lang="nl-NL" b="1" dirty="0">
                <a:latin typeface="Courier New"/>
                <a:cs typeface="Courier New"/>
              </a:rPr>
              <a:t>[</a:t>
            </a:r>
            <a:r>
              <a:rPr lang="nl-NL" b="1" dirty="0">
                <a:solidFill>
                  <a:srgbClr val="FF0000"/>
                </a:solidFill>
                <a:latin typeface="Courier New"/>
                <a:cs typeface="Courier New"/>
              </a:rPr>
              <a:t>aria-expanded</a:t>
            </a:r>
            <a:r>
              <a:rPr lang="nl-NL" b="1" dirty="0">
                <a:latin typeface="Courier New"/>
                <a:cs typeface="Courier New"/>
              </a:rPr>
              <a:t>=</a:t>
            </a:r>
            <a:r>
              <a:rPr lang="nl-NL" b="1" dirty="0" err="1">
                <a:solidFill>
                  <a:srgbClr val="00CC00"/>
                </a:solidFill>
                <a:latin typeface="Courier New"/>
                <a:cs typeface="Courier New"/>
              </a:rPr>
              <a:t>false</a:t>
            </a:r>
            <a:r>
              <a:rPr lang="nl-NL" b="1" dirty="0">
                <a:latin typeface="Courier New"/>
                <a:cs typeface="Courier New"/>
              </a:rPr>
              <a:t>] + </a:t>
            </a:r>
            <a:r>
              <a:rPr lang="nl-NL" b="1" dirty="0" err="1">
                <a:solidFill>
                  <a:srgbClr val="3366FF"/>
                </a:solidFill>
                <a:latin typeface="Courier New"/>
                <a:cs typeface="Courier New"/>
              </a:rPr>
              <a:t>ul</a:t>
            </a:r>
            <a:r>
              <a:rPr lang="nl-NL" b="1" dirty="0">
                <a:latin typeface="Courier New"/>
                <a:cs typeface="Courier New"/>
              </a:rPr>
              <a:t>[</a:t>
            </a:r>
            <a:r>
              <a:rPr lang="nl-NL" b="1" dirty="0" err="1">
                <a:solidFill>
                  <a:srgbClr val="FF0000"/>
                </a:solidFill>
                <a:latin typeface="Courier New"/>
                <a:cs typeface="Courier New"/>
              </a:rPr>
              <a:t>role</a:t>
            </a:r>
            <a:r>
              <a:rPr lang="nl-NL" b="1" dirty="0">
                <a:latin typeface="Courier New"/>
                <a:cs typeface="Courier New"/>
              </a:rPr>
              <a:t>=</a:t>
            </a:r>
            <a:r>
              <a:rPr lang="nl-NL" b="1" dirty="0" err="1">
                <a:solidFill>
                  <a:srgbClr val="00CC00"/>
                </a:solidFill>
                <a:latin typeface="Courier New"/>
                <a:cs typeface="Courier New"/>
              </a:rPr>
              <a:t>group</a:t>
            </a:r>
            <a:r>
              <a:rPr lang="nl-NL" b="1" dirty="0">
                <a:latin typeface="Courier New"/>
                <a:cs typeface="Courier New"/>
              </a:rPr>
              <a:t>] </a:t>
            </a:r>
            <a:r>
              <a:rPr lang="nl-NL" b="1" dirty="0" smtClean="0">
                <a:latin typeface="Courier New"/>
                <a:cs typeface="Courier New"/>
              </a:rPr>
              <a: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display</a:t>
            </a:r>
            <a:r>
              <a:rPr lang="nl-NL" b="1" dirty="0">
                <a:latin typeface="Courier New"/>
                <a:cs typeface="Courier New"/>
              </a:rPr>
              <a:t>: none</a:t>
            </a:r>
            <a:r>
              <a:rPr lang="nl-NL" b="1" dirty="0" smtClean="0">
                <a:latin typeface="Courier New"/>
                <a:cs typeface="Courier New"/>
              </a:rPr>
              <a:t>;</a:t>
            </a:r>
          </a:p>
          <a:p>
            <a:pPr marL="403225" indent="-342900">
              <a:lnSpc>
                <a:spcPct val="80000"/>
              </a:lnSpc>
              <a:spcBef>
                <a:spcPct val="20000"/>
              </a:spcBef>
              <a:spcAft>
                <a:spcPct val="30000"/>
              </a:spcAft>
              <a:buClr>
                <a:srgbClr val="7030A0"/>
              </a:buClr>
            </a:pPr>
            <a:r>
              <a:rPr lang="nl-NL" b="1" dirty="0" smtClean="0">
                <a:latin typeface="Courier New"/>
                <a:cs typeface="Courier New"/>
              </a:rPr>
              <a:t>}</a:t>
            </a:r>
            <a:endParaRPr lang="nl-NL" b="1" dirty="0">
              <a:latin typeface="Courier New"/>
              <a:cs typeface="Courier New"/>
            </a:endParaRPr>
          </a:p>
        </p:txBody>
      </p:sp>
    </p:spTree>
    <p:extLst>
      <p:ext uri="{BB962C8B-B14F-4D97-AF65-F5344CB8AC3E}">
        <p14:creationId xmlns:p14="http://schemas.microsoft.com/office/powerpoint/2010/main" val="1141976234"/>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4253195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err="1"/>
              <a:t>M</a:t>
            </a:r>
            <a:r>
              <a:rPr lang="en-US" dirty="0" err="1" smtClean="0"/>
              <a:t>icrodata</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a:t>HTML5 - New markups</a:t>
            </a:r>
          </a:p>
        </p:txBody>
      </p:sp>
      <p:pic>
        <p:nvPicPr>
          <p:cNvPr id="5" name="Picture 4"/>
          <p:cNvPicPr>
            <a:picLocks noChangeAspect="1"/>
          </p:cNvPicPr>
          <p:nvPr/>
        </p:nvPicPr>
        <p:blipFill>
          <a:blip r:embed="rId2"/>
          <a:stretch>
            <a:fillRect/>
          </a:stretch>
        </p:blipFill>
        <p:spPr>
          <a:xfrm>
            <a:off x="5652120" y="2209428"/>
            <a:ext cx="2934072" cy="2934072"/>
          </a:xfrm>
          <a:prstGeom prst="rect">
            <a:avLst/>
          </a:prstGeom>
        </p:spPr>
      </p:pic>
    </p:spTree>
    <p:extLst>
      <p:ext uri="{BB962C8B-B14F-4D97-AF65-F5344CB8AC3E}">
        <p14:creationId xmlns:p14="http://schemas.microsoft.com/office/powerpoint/2010/main" val="1912116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à coins arrondis 4"/>
          <p:cNvSpPr/>
          <p:nvPr/>
        </p:nvSpPr>
        <p:spPr>
          <a:xfrm>
            <a:off x="251520" y="121196"/>
            <a:ext cx="8640960" cy="504056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1317625" lvl="2"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body</a:t>
            </a:r>
            <a:r>
              <a:rPr lang="nl-NL" b="1" dirty="0">
                <a:latin typeface="Courier New"/>
                <a:cs typeface="Courier New"/>
              </a:rPr>
              <a:t>&gt;</a:t>
            </a:r>
          </a:p>
          <a:p>
            <a:pPr marL="1317625" lvl="2"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header</a:t>
            </a:r>
            <a:r>
              <a:rPr lang="nl-NL" b="1" dirty="0" smtClean="0">
                <a:latin typeface="Courier New"/>
                <a:cs typeface="Courier New"/>
              </a:rPr>
              <a:t>&gt;</a:t>
            </a:r>
            <a:r>
              <a:rPr lang="nl-NL" b="1" dirty="0">
                <a:solidFill>
                  <a:srgbClr val="479B8F"/>
                </a:solidFill>
                <a:latin typeface="Courier New" pitchFamily="-106" charset="0"/>
                <a:ea typeface="ＭＳ Ｐゴシック" pitchFamily="-106" charset="-128"/>
                <a:cs typeface="Courier New" pitchFamily="-106" charset="0"/>
              </a:rPr>
              <a:t>&lt;!-- Header content --&gt;</a:t>
            </a:r>
            <a:r>
              <a:rPr lang="nl-NL" b="1" dirty="0" smtClean="0">
                <a:latin typeface="Courier New"/>
                <a:cs typeface="Courier New"/>
              </a:rPr>
              <a:t>&lt;</a:t>
            </a:r>
            <a:r>
              <a:rPr lang="nl-NL" b="1" dirty="0">
                <a:latin typeface="Courier New"/>
                <a:cs typeface="Courier New"/>
              </a:rPr>
              <a:t>/</a:t>
            </a:r>
            <a:r>
              <a:rPr lang="nl-NL" b="1" dirty="0">
                <a:solidFill>
                  <a:srgbClr val="3366FF"/>
                </a:solidFill>
                <a:latin typeface="Courier New"/>
                <a:cs typeface="Courier New"/>
              </a:rPr>
              <a:t>header</a:t>
            </a:r>
            <a:r>
              <a:rPr lang="nl-NL" b="1" dirty="0">
                <a:latin typeface="Courier New"/>
                <a:cs typeface="Courier New"/>
              </a:rPr>
              <a:t>&gt;</a:t>
            </a:r>
          </a:p>
          <a:p>
            <a:pPr marL="1317625" lvl="2"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article</a:t>
            </a:r>
            <a:r>
              <a:rPr lang="nl-NL" b="1" dirty="0">
                <a:latin typeface="Courier New"/>
                <a:cs typeface="Courier New"/>
              </a:rPr>
              <a:t>&gt;</a:t>
            </a:r>
          </a:p>
          <a:p>
            <a:pPr marL="1317625" lvl="2"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section</a:t>
            </a:r>
            <a:r>
              <a:rPr lang="nl-NL" b="1" dirty="0">
                <a:latin typeface="Courier New"/>
                <a:cs typeface="Courier New"/>
              </a:rPr>
              <a:t>&gt; </a:t>
            </a:r>
          </a:p>
          <a:p>
            <a:pPr marL="1317625" lvl="2" indent="-342900">
              <a:lnSpc>
                <a:spcPct val="70000"/>
              </a:lnSpc>
              <a:spcBef>
                <a:spcPct val="20000"/>
              </a:spcBef>
              <a:spcAft>
                <a:spcPct val="30000"/>
              </a:spcAft>
              <a:buClr>
                <a:srgbClr val="7030A0"/>
              </a:buClr>
            </a:pPr>
            <a:r>
              <a:rPr lang="nl-NL" b="1" dirty="0">
                <a:solidFill>
                  <a:srgbClr val="CC0099"/>
                </a:solidFill>
                <a:latin typeface="Courier New"/>
                <a:cs typeface="Courier New"/>
              </a:rPr>
              <a:t>			</a:t>
            </a:r>
            <a:r>
              <a:rPr lang="nl-NL" b="1" dirty="0">
                <a:solidFill>
                  <a:srgbClr val="479B8F"/>
                </a:solidFill>
                <a:latin typeface="Courier New" pitchFamily="-106" charset="0"/>
                <a:ea typeface="ＭＳ Ｐゴシック" pitchFamily="-106" charset="-128"/>
                <a:cs typeface="Courier New" pitchFamily="-106" charset="0"/>
              </a:rPr>
              <a:t>&lt;!-- </a:t>
            </a:r>
            <a:r>
              <a:rPr lang="nl-NL" b="1" dirty="0" err="1">
                <a:solidFill>
                  <a:srgbClr val="479B8F"/>
                </a:solidFill>
                <a:latin typeface="Courier New" pitchFamily="-106" charset="0"/>
                <a:ea typeface="ＭＳ Ｐゴシック" pitchFamily="-106" charset="-128"/>
                <a:cs typeface="Courier New" pitchFamily="-106" charset="0"/>
              </a:rPr>
              <a:t>Section</a:t>
            </a:r>
            <a:r>
              <a:rPr lang="nl-NL" b="1" dirty="0">
                <a:solidFill>
                  <a:srgbClr val="479B8F"/>
                </a:solidFill>
                <a:latin typeface="Courier New" pitchFamily="-106" charset="0"/>
                <a:ea typeface="ＭＳ Ｐゴシック" pitchFamily="-106" charset="-128"/>
                <a:cs typeface="Courier New" pitchFamily="-106" charset="0"/>
              </a:rPr>
              <a:t> content </a:t>
            </a:r>
            <a:r>
              <a:rPr lang="nl-NL" b="1" dirty="0">
                <a:solidFill>
                  <a:srgbClr val="479B8F"/>
                </a:solidFill>
                <a:latin typeface="Courier New" pitchFamily="-106" charset="0"/>
                <a:ea typeface="ＭＳ Ｐゴシック" pitchFamily="-106" charset="-128"/>
                <a:cs typeface="Courier New" pitchFamily="-106" charset="0"/>
                <a:sym typeface="Wingdings"/>
              </a:rPr>
              <a:t>--&gt; </a:t>
            </a:r>
          </a:p>
          <a:p>
            <a:pPr marL="1317625" lvl="2"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section</a:t>
            </a:r>
            <a:r>
              <a:rPr lang="nl-NL" b="1" dirty="0">
                <a:latin typeface="Courier New"/>
                <a:cs typeface="Courier New"/>
              </a:rPr>
              <a:t>&gt;</a:t>
            </a:r>
          </a:p>
          <a:p>
            <a:pPr marL="1317625" lvl="2"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section</a:t>
            </a:r>
            <a:r>
              <a:rPr lang="nl-NL" b="1" dirty="0">
                <a:latin typeface="Courier New"/>
                <a:cs typeface="Courier New"/>
              </a:rPr>
              <a:t>&gt; </a:t>
            </a:r>
            <a:endParaRPr lang="nl-NL" b="1" dirty="0" smtClean="0">
              <a:latin typeface="Courier New"/>
              <a:cs typeface="Courier New"/>
            </a:endParaRPr>
          </a:p>
          <a:p>
            <a:pPr marL="1317625" lvl="2" indent="-342900">
              <a:lnSpc>
                <a:spcPct val="70000"/>
              </a:lnSpc>
              <a:spcBef>
                <a:spcPct val="20000"/>
              </a:spcBef>
              <a:spcAft>
                <a:spcPct val="30000"/>
              </a:spcAft>
              <a:buClr>
                <a:srgbClr val="7030A0"/>
              </a:buClr>
            </a:pPr>
            <a:r>
              <a:rPr lang="nl-NL" b="1" dirty="0">
                <a:solidFill>
                  <a:srgbClr val="CC0099"/>
                </a:solidFill>
                <a:latin typeface="Courier New"/>
                <a:cs typeface="Courier New"/>
              </a:rPr>
              <a:t>	</a:t>
            </a:r>
            <a:r>
              <a:rPr lang="nl-NL" b="1" dirty="0" smtClean="0">
                <a:solidFill>
                  <a:srgbClr val="CC0099"/>
                </a:solidFill>
                <a:latin typeface="Courier New"/>
                <a:cs typeface="Courier New"/>
              </a:rPr>
              <a:t>		</a:t>
            </a:r>
            <a:r>
              <a:rPr lang="nl-NL" b="1" dirty="0">
                <a:solidFill>
                  <a:srgbClr val="479B8F"/>
                </a:solidFill>
                <a:latin typeface="Courier New" pitchFamily="-106" charset="0"/>
                <a:ea typeface="ＭＳ Ｐゴシック" pitchFamily="-106" charset="-128"/>
                <a:cs typeface="Courier New" pitchFamily="-106" charset="0"/>
              </a:rPr>
              <a:t>&lt;!-- </a:t>
            </a:r>
            <a:r>
              <a:rPr lang="nl-NL" b="1" dirty="0" err="1">
                <a:solidFill>
                  <a:srgbClr val="479B8F"/>
                </a:solidFill>
                <a:latin typeface="Courier New" pitchFamily="-106" charset="0"/>
                <a:ea typeface="ＭＳ Ｐゴシック" pitchFamily="-106" charset="-128"/>
                <a:cs typeface="Courier New" pitchFamily="-106" charset="0"/>
              </a:rPr>
              <a:t>Other</a:t>
            </a:r>
            <a:r>
              <a:rPr lang="nl-NL" b="1" dirty="0">
                <a:solidFill>
                  <a:srgbClr val="479B8F"/>
                </a:solidFill>
                <a:latin typeface="Courier New" pitchFamily="-106" charset="0"/>
                <a:ea typeface="ＭＳ Ｐゴシック" pitchFamily="-106" charset="-128"/>
                <a:cs typeface="Courier New" pitchFamily="-106" charset="0"/>
              </a:rPr>
              <a:t> </a:t>
            </a:r>
            <a:r>
              <a:rPr lang="nl-NL" b="1" dirty="0" err="1">
                <a:solidFill>
                  <a:srgbClr val="479B8F"/>
                </a:solidFill>
                <a:latin typeface="Courier New" pitchFamily="-106" charset="0"/>
                <a:ea typeface="ＭＳ Ｐゴシック" pitchFamily="-106" charset="-128"/>
                <a:cs typeface="Courier New" pitchFamily="-106" charset="0"/>
              </a:rPr>
              <a:t>section</a:t>
            </a:r>
            <a:r>
              <a:rPr lang="nl-NL" b="1" dirty="0">
                <a:solidFill>
                  <a:srgbClr val="479B8F"/>
                </a:solidFill>
                <a:latin typeface="Courier New" pitchFamily="-106" charset="0"/>
                <a:ea typeface="ＭＳ Ｐゴシック" pitchFamily="-106" charset="-128"/>
                <a:cs typeface="Courier New" pitchFamily="-106" charset="0"/>
              </a:rPr>
              <a:t> content </a:t>
            </a:r>
            <a:r>
              <a:rPr lang="nl-NL" b="1" dirty="0">
                <a:solidFill>
                  <a:srgbClr val="479B8F"/>
                </a:solidFill>
                <a:latin typeface="Courier New" pitchFamily="-106" charset="0"/>
                <a:ea typeface="ＭＳ Ｐゴシック" pitchFamily="-106" charset="-128"/>
                <a:cs typeface="Courier New" pitchFamily="-106" charset="0"/>
                <a:sym typeface="Wingdings"/>
              </a:rPr>
              <a:t>--&gt; </a:t>
            </a:r>
          </a:p>
          <a:p>
            <a:pPr marL="1317625" lvl="2" indent="-342900">
              <a:lnSpc>
                <a:spcPct val="70000"/>
              </a:lnSpc>
              <a:spcBef>
                <a:spcPct val="20000"/>
              </a:spcBef>
              <a:spcAft>
                <a:spcPct val="30000"/>
              </a:spcAft>
              <a:buClr>
                <a:srgbClr val="7030A0"/>
              </a:buClr>
            </a:pPr>
            <a:r>
              <a:rPr lang="nl-NL" b="1" dirty="0">
                <a:solidFill>
                  <a:srgbClr val="CC0099"/>
                </a:solidFill>
                <a:latin typeface="Courier New"/>
                <a:cs typeface="Courier New"/>
                <a:sym typeface="Wingdings"/>
              </a:rPr>
              <a:t>	</a:t>
            </a:r>
            <a:r>
              <a:rPr lang="nl-NL" b="1" dirty="0" smtClean="0">
                <a:solidFill>
                  <a:srgbClr val="CC0099"/>
                </a:solidFill>
                <a:latin typeface="Courier New"/>
                <a:cs typeface="Courier New"/>
                <a:sym typeface="Wingdings"/>
              </a:rPr>
              <a:t>	</a:t>
            </a:r>
            <a:r>
              <a:rPr lang="nl-NL" b="1" dirty="0" smtClean="0">
                <a:latin typeface="Courier New"/>
                <a:cs typeface="Courier New"/>
              </a:rPr>
              <a:t>&lt;</a:t>
            </a:r>
            <a:r>
              <a:rPr lang="nl-NL" b="1" dirty="0">
                <a:latin typeface="Courier New"/>
                <a:cs typeface="Courier New"/>
              </a:rPr>
              <a:t>/</a:t>
            </a:r>
            <a:r>
              <a:rPr lang="nl-NL" b="1" dirty="0" err="1">
                <a:solidFill>
                  <a:srgbClr val="3366FF"/>
                </a:solidFill>
                <a:latin typeface="Courier New"/>
                <a:cs typeface="Courier New"/>
              </a:rPr>
              <a:t>section</a:t>
            </a:r>
            <a:r>
              <a:rPr lang="nl-NL" b="1" dirty="0">
                <a:latin typeface="Courier New"/>
                <a:cs typeface="Courier New"/>
              </a:rPr>
              <a:t>&gt;</a:t>
            </a:r>
          </a:p>
          <a:p>
            <a:pPr marL="1317625" lvl="2"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article</a:t>
            </a:r>
            <a:r>
              <a:rPr lang="nl-NL" b="1" dirty="0">
                <a:latin typeface="Courier New"/>
                <a:cs typeface="Courier New"/>
              </a:rPr>
              <a:t>&gt;</a:t>
            </a:r>
          </a:p>
          <a:p>
            <a:pPr marL="1317625" lvl="2"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aside</a:t>
            </a:r>
            <a:r>
              <a:rPr lang="nl-NL" b="1" dirty="0">
                <a:latin typeface="Courier New"/>
                <a:cs typeface="Courier New"/>
              </a:rPr>
              <a:t>&gt;</a:t>
            </a:r>
          </a:p>
          <a:p>
            <a:pPr marL="1317625" lvl="2" indent="-342900">
              <a:lnSpc>
                <a:spcPct val="70000"/>
              </a:lnSpc>
              <a:spcBef>
                <a:spcPct val="20000"/>
              </a:spcBef>
              <a:spcAft>
                <a:spcPct val="30000"/>
              </a:spcAft>
              <a:buClr>
                <a:srgbClr val="7030A0"/>
              </a:buClr>
            </a:pPr>
            <a:r>
              <a:rPr lang="nl-NL" b="1" dirty="0">
                <a:solidFill>
                  <a:srgbClr val="CC0099"/>
                </a:solidFill>
                <a:latin typeface="Courier New"/>
                <a:cs typeface="Courier New"/>
              </a:rPr>
              <a:t>		</a:t>
            </a:r>
            <a:r>
              <a:rPr lang="nl-NL" b="1" dirty="0">
                <a:solidFill>
                  <a:srgbClr val="479B8F"/>
                </a:solidFill>
                <a:latin typeface="Courier New" pitchFamily="-106" charset="0"/>
                <a:ea typeface="ＭＳ Ｐゴシック" pitchFamily="-106" charset="-128"/>
                <a:cs typeface="Courier New" pitchFamily="-106" charset="0"/>
              </a:rPr>
              <a:t>&lt;!-- </a:t>
            </a:r>
            <a:r>
              <a:rPr lang="nl-NL" b="1" dirty="0" err="1">
                <a:solidFill>
                  <a:srgbClr val="479B8F"/>
                </a:solidFill>
                <a:latin typeface="Courier New" pitchFamily="-106" charset="0"/>
                <a:ea typeface="ＭＳ Ｐゴシック" pitchFamily="-106" charset="-128"/>
                <a:cs typeface="Courier New" pitchFamily="-106" charset="0"/>
              </a:rPr>
              <a:t>Aside</a:t>
            </a:r>
            <a:r>
              <a:rPr lang="nl-NL" b="1" dirty="0">
                <a:solidFill>
                  <a:srgbClr val="479B8F"/>
                </a:solidFill>
                <a:latin typeface="Courier New" pitchFamily="-106" charset="0"/>
                <a:ea typeface="ＭＳ Ｐゴシック" pitchFamily="-106" charset="-128"/>
                <a:cs typeface="Courier New" pitchFamily="-106" charset="0"/>
              </a:rPr>
              <a:t> content </a:t>
            </a:r>
            <a:r>
              <a:rPr lang="nl-NL" b="1" dirty="0">
                <a:solidFill>
                  <a:srgbClr val="479B8F"/>
                </a:solidFill>
                <a:latin typeface="Courier New" pitchFamily="-106" charset="0"/>
                <a:ea typeface="ＭＳ Ｐゴシック" pitchFamily="-106" charset="-128"/>
                <a:cs typeface="Courier New" pitchFamily="-106" charset="0"/>
                <a:sym typeface="Wingdings"/>
              </a:rPr>
              <a:t>--&gt;</a:t>
            </a:r>
          </a:p>
          <a:p>
            <a:pPr marL="1317625" lvl="2"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aside</a:t>
            </a:r>
            <a:r>
              <a:rPr lang="nl-NL" b="1" dirty="0">
                <a:latin typeface="Courier New"/>
                <a:cs typeface="Courier New"/>
              </a:rPr>
              <a:t>&gt;</a:t>
            </a:r>
          </a:p>
          <a:p>
            <a:pPr marL="1317625" lvl="2"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footer</a:t>
            </a:r>
            <a:r>
              <a:rPr lang="nl-NL" b="1" dirty="0">
                <a:latin typeface="Courier New"/>
                <a:cs typeface="Courier New"/>
              </a:rPr>
              <a:t>&gt;</a:t>
            </a:r>
            <a:r>
              <a:rPr lang="nl-NL" b="1" dirty="0">
                <a:solidFill>
                  <a:srgbClr val="479B8F"/>
                </a:solidFill>
                <a:latin typeface="Courier New" pitchFamily="-106" charset="0"/>
                <a:ea typeface="ＭＳ Ｐゴシック" pitchFamily="-106" charset="-128"/>
                <a:cs typeface="Courier New" pitchFamily="-106" charset="0"/>
              </a:rPr>
              <a:t>&lt;!-- </a:t>
            </a:r>
            <a:r>
              <a:rPr lang="nl-NL" b="1" dirty="0" err="1">
                <a:solidFill>
                  <a:srgbClr val="479B8F"/>
                </a:solidFill>
                <a:latin typeface="Courier New" pitchFamily="-106" charset="0"/>
                <a:ea typeface="ＭＳ Ｐゴシック" pitchFamily="-106" charset="-128"/>
                <a:cs typeface="Courier New" pitchFamily="-106" charset="0"/>
              </a:rPr>
              <a:t>Footer</a:t>
            </a:r>
            <a:r>
              <a:rPr lang="nl-NL" b="1" dirty="0">
                <a:solidFill>
                  <a:srgbClr val="479B8F"/>
                </a:solidFill>
                <a:latin typeface="Courier New" pitchFamily="-106" charset="0"/>
                <a:ea typeface="ＭＳ Ｐゴシック" pitchFamily="-106" charset="-128"/>
                <a:cs typeface="Courier New" pitchFamily="-106" charset="0"/>
              </a:rPr>
              <a:t> content --&gt;</a:t>
            </a:r>
            <a:r>
              <a:rPr lang="nl-NL" b="1" dirty="0">
                <a:latin typeface="Courier New"/>
                <a:cs typeface="Courier New"/>
              </a:rPr>
              <a:t>&lt;/</a:t>
            </a:r>
            <a:r>
              <a:rPr lang="nl-NL" b="1" dirty="0" err="1">
                <a:solidFill>
                  <a:srgbClr val="3366FF"/>
                </a:solidFill>
                <a:latin typeface="Courier New"/>
                <a:cs typeface="Courier New"/>
              </a:rPr>
              <a:t>footer</a:t>
            </a:r>
            <a:r>
              <a:rPr lang="nl-NL" b="1" dirty="0">
                <a:latin typeface="Courier New"/>
                <a:cs typeface="Courier New"/>
              </a:rPr>
              <a:t>&gt;</a:t>
            </a:r>
          </a:p>
          <a:p>
            <a:pPr marL="1317625" lvl="2"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body</a:t>
            </a:r>
            <a:r>
              <a:rPr lang="nl-NL" b="1" dirty="0">
                <a:latin typeface="Courier New"/>
                <a:cs typeface="Courier New"/>
              </a:rPr>
              <a:t>&gt;</a:t>
            </a:r>
          </a:p>
        </p:txBody>
      </p:sp>
      <p:cxnSp>
        <p:nvCxnSpPr>
          <p:cNvPr id="9" name="Straight Connector 8"/>
          <p:cNvCxnSpPr/>
          <p:nvPr/>
        </p:nvCxnSpPr>
        <p:spPr>
          <a:xfrm>
            <a:off x="1187624" y="121196"/>
            <a:ext cx="0" cy="5040560"/>
          </a:xfrm>
          <a:prstGeom prst="line">
            <a:avLst/>
          </a:prstGeom>
        </p:spPr>
        <p:style>
          <a:lnRef idx="2">
            <a:schemeClr val="dk1"/>
          </a:lnRef>
          <a:fillRef idx="0">
            <a:schemeClr val="dk1"/>
          </a:fillRef>
          <a:effectRef idx="1">
            <a:schemeClr val="dk1"/>
          </a:effectRef>
          <a:fontRef idx="minor">
            <a:schemeClr val="tx1"/>
          </a:fontRef>
        </p:style>
      </p:cxnSp>
      <p:sp>
        <p:nvSpPr>
          <p:cNvPr id="21" name="Titre 1"/>
          <p:cNvSpPr txBox="1">
            <a:spLocks/>
          </p:cNvSpPr>
          <p:nvPr/>
        </p:nvSpPr>
        <p:spPr bwMode="auto">
          <a:xfrm rot="16200000">
            <a:off x="-1296267" y="2389065"/>
            <a:ext cx="4032450"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Semantic Example</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Tree>
    <p:extLst>
      <p:ext uri="{BB962C8B-B14F-4D97-AF65-F5344CB8AC3E}">
        <p14:creationId xmlns:p14="http://schemas.microsoft.com/office/powerpoint/2010/main" val="250913350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dirty="0" smtClean="0"/>
              <a:t>Specification </a:t>
            </a:r>
            <a:r>
              <a:rPr lang="en-US" dirty="0"/>
              <a:t>used to nest semantics within existing content on web </a:t>
            </a:r>
            <a:r>
              <a:rPr lang="en-US" dirty="0" smtClean="0"/>
              <a:t>pages</a:t>
            </a:r>
          </a:p>
          <a:p>
            <a:endParaRPr lang="en-US" dirty="0" smtClean="0"/>
          </a:p>
          <a:p>
            <a:r>
              <a:rPr lang="en-US" dirty="0"/>
              <a:t>U</a:t>
            </a:r>
            <a:r>
              <a:rPr lang="en-US" dirty="0" smtClean="0"/>
              <a:t>sed </a:t>
            </a:r>
            <a:r>
              <a:rPr lang="en-US" dirty="0"/>
              <a:t>to provide a richer browsing experience for </a:t>
            </a:r>
            <a:r>
              <a:rPr lang="en-US" dirty="0" smtClean="0"/>
              <a:t>users</a:t>
            </a:r>
          </a:p>
          <a:p>
            <a:pPr lvl="1"/>
            <a:r>
              <a:rPr lang="en-US" dirty="0"/>
              <a:t>Can be extracted and processed </a:t>
            </a:r>
            <a:r>
              <a:rPr lang="en-US" dirty="0" smtClean="0"/>
              <a:t>by:</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Presentation</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7" name="Espace réservé du contenu 2"/>
          <p:cNvSpPr txBox="1">
            <a:spLocks/>
          </p:cNvSpPr>
          <p:nvPr/>
        </p:nvSpPr>
        <p:spPr bwMode="auto">
          <a:xfrm>
            <a:off x="456505" y="4297660"/>
            <a:ext cx="8435975" cy="936699"/>
          </a:xfrm>
          <a:prstGeom prst="rect">
            <a:avLst/>
          </a:prstGeom>
          <a:noFill/>
          <a:ln w="9525">
            <a:noFill/>
            <a:miter lim="800000"/>
            <a:headEnd/>
            <a:tailEnd/>
          </a:ln>
        </p:spPr>
        <p:txBody>
          <a:bodyPr vert="horz" wrap="square" lIns="91440" tIns="45720" rIns="91440" bIns="45720" numCol="2"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r>
              <a:rPr lang="en-US" dirty="0" smtClean="0"/>
              <a:t>Search engines</a:t>
            </a:r>
          </a:p>
          <a:p>
            <a:pPr lvl="2"/>
            <a:r>
              <a:rPr lang="en-US" dirty="0" smtClean="0"/>
              <a:t>Web crawlers</a:t>
            </a:r>
          </a:p>
          <a:p>
            <a:pPr lvl="2"/>
            <a:r>
              <a:rPr lang="en-US" dirty="0" smtClean="0"/>
              <a:t>Browsers</a:t>
            </a:r>
          </a:p>
          <a:p>
            <a:pPr lvl="2"/>
            <a:r>
              <a:rPr lang="en-US" dirty="0" smtClean="0"/>
              <a:t>…</a:t>
            </a:r>
          </a:p>
        </p:txBody>
      </p:sp>
    </p:spTree>
    <p:extLst>
      <p:ext uri="{BB962C8B-B14F-4D97-AF65-F5344CB8AC3E}">
        <p14:creationId xmlns:p14="http://schemas.microsoft.com/office/powerpoint/2010/main" val="331746795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endParaRPr lang="en-US" dirty="0" smtClean="0"/>
          </a:p>
          <a:p>
            <a:r>
              <a:rPr lang="en-US" dirty="0" smtClean="0"/>
              <a:t>You can label your content to describe a specific type of information</a:t>
            </a:r>
          </a:p>
          <a:p>
            <a:endParaRPr lang="en-US" dirty="0"/>
          </a:p>
          <a:p>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Presentation</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9" name="Espace réservé du contenu 2"/>
          <p:cNvSpPr txBox="1">
            <a:spLocks/>
          </p:cNvSpPr>
          <p:nvPr/>
        </p:nvSpPr>
        <p:spPr bwMode="auto">
          <a:xfrm>
            <a:off x="456505" y="3001516"/>
            <a:ext cx="8435975" cy="1152128"/>
          </a:xfrm>
          <a:prstGeom prst="rect">
            <a:avLst/>
          </a:prstGeom>
          <a:noFill/>
          <a:ln w="9525">
            <a:noFill/>
            <a:miter lim="800000"/>
            <a:headEnd/>
            <a:tailEnd/>
          </a:ln>
        </p:spPr>
        <p:txBody>
          <a:bodyPr vert="horz" wrap="square" lIns="91440" tIns="45720" rIns="91440" bIns="45720" numCol="2"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smtClean="0"/>
              <a:t>Articles</a:t>
            </a:r>
          </a:p>
          <a:p>
            <a:pPr lvl="1"/>
            <a:r>
              <a:rPr lang="en-US" dirty="0" smtClean="0"/>
              <a:t>Events</a:t>
            </a:r>
          </a:p>
          <a:p>
            <a:pPr lvl="1"/>
            <a:r>
              <a:rPr lang="en-US" dirty="0" smtClean="0"/>
              <a:t>Person information</a:t>
            </a:r>
          </a:p>
          <a:p>
            <a:pPr lvl="1"/>
            <a:r>
              <a:rPr lang="en-US" dirty="0" smtClean="0"/>
              <a:t>…</a:t>
            </a:r>
          </a:p>
        </p:txBody>
      </p:sp>
    </p:spTree>
    <p:extLst>
      <p:ext uri="{BB962C8B-B14F-4D97-AF65-F5344CB8AC3E}">
        <p14:creationId xmlns:p14="http://schemas.microsoft.com/office/powerpoint/2010/main" val="336991818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endParaRPr lang="en-US" dirty="0" smtClean="0"/>
          </a:p>
          <a:p>
            <a:r>
              <a:rPr lang="en-US" dirty="0" smtClean="0"/>
              <a:t>Each </a:t>
            </a:r>
            <a:r>
              <a:rPr lang="en-US" dirty="0"/>
              <a:t>information type describes a specific type of </a:t>
            </a:r>
            <a:r>
              <a:rPr lang="en-US" dirty="0" smtClean="0"/>
              <a:t>item</a:t>
            </a:r>
          </a:p>
          <a:p>
            <a:pPr lvl="1"/>
            <a:r>
              <a:rPr lang="en-US" dirty="0"/>
              <a:t>For example, an event has </a:t>
            </a:r>
            <a:r>
              <a:rPr lang="en-US" dirty="0" smtClean="0"/>
              <a:t>the properties :</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Presentation</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10" name="Espace réservé du contenu 2"/>
          <p:cNvSpPr txBox="1">
            <a:spLocks/>
          </p:cNvSpPr>
          <p:nvPr/>
        </p:nvSpPr>
        <p:spPr bwMode="auto">
          <a:xfrm>
            <a:off x="456505" y="3361556"/>
            <a:ext cx="8435975" cy="1152128"/>
          </a:xfrm>
          <a:prstGeom prst="rect">
            <a:avLst/>
          </a:prstGeom>
          <a:noFill/>
          <a:ln w="9525">
            <a:noFill/>
            <a:miter lim="800000"/>
            <a:headEnd/>
            <a:tailEnd/>
          </a:ln>
        </p:spPr>
        <p:txBody>
          <a:bodyPr vert="horz" wrap="square" lIns="91440" tIns="45720" rIns="91440" bIns="45720" numCol="2"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r>
              <a:rPr lang="en-US" dirty="0" smtClean="0"/>
              <a:t>Venue</a:t>
            </a:r>
          </a:p>
          <a:p>
            <a:pPr lvl="2"/>
            <a:r>
              <a:rPr lang="en-US" dirty="0" smtClean="0"/>
              <a:t>Starting time</a:t>
            </a:r>
          </a:p>
          <a:p>
            <a:pPr lvl="2"/>
            <a:r>
              <a:rPr lang="en-US" dirty="0" smtClean="0"/>
              <a:t>Name</a:t>
            </a:r>
          </a:p>
          <a:p>
            <a:pPr lvl="2"/>
            <a:r>
              <a:rPr lang="en-US" dirty="0" smtClean="0"/>
              <a:t>…</a:t>
            </a:r>
          </a:p>
        </p:txBody>
      </p:sp>
    </p:spTree>
    <p:extLst>
      <p:ext uri="{BB962C8B-B14F-4D97-AF65-F5344CB8AC3E}">
        <p14:creationId xmlns:p14="http://schemas.microsoft.com/office/powerpoint/2010/main" val="239800599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dirty="0" smtClean="0"/>
              <a:t>The specification introduces simple </a:t>
            </a:r>
            <a:r>
              <a:rPr lang="en-US" dirty="0"/>
              <a:t>attributes in HTML </a:t>
            </a:r>
            <a:r>
              <a:rPr lang="en-US" dirty="0" smtClean="0"/>
              <a:t>tags:</a:t>
            </a:r>
          </a:p>
          <a:p>
            <a:pPr lvl="1"/>
            <a:r>
              <a:rPr lang="en-US" dirty="0" smtClean="0"/>
              <a:t>Assign </a:t>
            </a:r>
            <a:r>
              <a:rPr lang="en-US" dirty="0"/>
              <a:t>brief and descriptive names to items and </a:t>
            </a:r>
            <a:r>
              <a:rPr lang="en-US" dirty="0" smtClean="0"/>
              <a:t>properties</a:t>
            </a:r>
          </a:p>
          <a:p>
            <a:pPr lvl="1"/>
            <a:endParaRPr lang="en-US" dirty="0"/>
          </a:p>
          <a:p>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Presentation</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9" name="Rectangle à coins arrondis 4"/>
          <p:cNvSpPr/>
          <p:nvPr/>
        </p:nvSpPr>
        <p:spPr>
          <a:xfrm>
            <a:off x="288032" y="2281436"/>
            <a:ext cx="8604448" cy="2952328"/>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div</a:t>
            </a:r>
            <a:r>
              <a:rPr lang="nl-NL" b="1" dirty="0">
                <a:latin typeface="Courier New"/>
                <a:cs typeface="Courier New"/>
              </a:rPr>
              <a:t> </a:t>
            </a:r>
            <a:r>
              <a:rPr lang="nl-NL" b="1" dirty="0">
                <a:solidFill>
                  <a:srgbClr val="FF0000"/>
                </a:solidFill>
                <a:latin typeface="Courier New"/>
                <a:cs typeface="Courier New"/>
              </a:rPr>
              <a:t>itemscope</a:t>
            </a:r>
            <a:r>
              <a:rPr lang="nl-NL" b="1" dirty="0">
                <a:latin typeface="Courier New"/>
                <a:cs typeface="Courier New"/>
              </a:rPr>
              <a:t> </a:t>
            </a:r>
            <a:r>
              <a:rPr lang="nl-NL" b="1" dirty="0" err="1">
                <a:solidFill>
                  <a:srgbClr val="FF0000"/>
                </a:solidFill>
                <a:latin typeface="Courier New"/>
                <a:cs typeface="Courier New"/>
              </a:rPr>
              <a:t>itemtype</a:t>
            </a:r>
            <a:r>
              <a:rPr lang="nl-NL" b="1" dirty="0">
                <a:latin typeface="Courier New"/>
                <a:cs typeface="Courier New"/>
              </a:rPr>
              <a:t>="</a:t>
            </a:r>
            <a:r>
              <a:rPr lang="nl-NL" b="1" dirty="0">
                <a:solidFill>
                  <a:srgbClr val="00CC00"/>
                </a:solidFill>
                <a:latin typeface="Courier New"/>
                <a:cs typeface="Courier New"/>
              </a:rPr>
              <a:t>http://data-</a:t>
            </a:r>
            <a:r>
              <a:rPr lang="nl-NL" b="1" dirty="0" err="1">
                <a:solidFill>
                  <a:srgbClr val="00CC00"/>
                </a:solidFill>
                <a:latin typeface="Courier New"/>
                <a:cs typeface="Courier New"/>
              </a:rPr>
              <a:t>vocabulary.org</a:t>
            </a:r>
            <a:r>
              <a:rPr lang="nl-NL" b="1" dirty="0">
                <a:solidFill>
                  <a:srgbClr val="00CC00"/>
                </a:solidFill>
                <a:latin typeface="Courier New"/>
                <a:cs typeface="Courier New"/>
              </a:rPr>
              <a:t>/Person</a:t>
            </a:r>
            <a:r>
              <a:rPr lang="nl-NL" b="1" dirty="0">
                <a:latin typeface="Courier New"/>
                <a:cs typeface="Courier New"/>
              </a:rPr>
              <a:t>"</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smtClean="0">
                <a:latin typeface="Courier New"/>
                <a:cs typeface="Courier New"/>
              </a:rPr>
              <a:t>  	My </a:t>
            </a:r>
            <a:r>
              <a:rPr lang="nl-NL" b="1" dirty="0">
                <a:latin typeface="Courier New"/>
                <a:cs typeface="Courier New"/>
              </a:rPr>
              <a:t>name is &lt;</a:t>
            </a:r>
            <a:r>
              <a:rPr lang="nl-NL" b="1" dirty="0">
                <a:solidFill>
                  <a:srgbClr val="3366FF"/>
                </a:solidFill>
                <a:latin typeface="Courier New"/>
                <a:cs typeface="Courier New"/>
              </a:rPr>
              <a:t>span</a:t>
            </a:r>
            <a:r>
              <a:rPr lang="nl-NL" b="1" dirty="0">
                <a:latin typeface="Courier New"/>
                <a:cs typeface="Courier New"/>
              </a:rPr>
              <a:t> </a:t>
            </a:r>
            <a:r>
              <a:rPr lang="nl-NL" b="1" dirty="0" err="1">
                <a:solidFill>
                  <a:srgbClr val="FF0000"/>
                </a:solidFill>
                <a:latin typeface="Courier New"/>
                <a:cs typeface="Courier New"/>
              </a:rPr>
              <a:t>itemprop</a:t>
            </a:r>
            <a:r>
              <a:rPr lang="nl-NL" b="1" dirty="0">
                <a:latin typeface="Courier New"/>
                <a:cs typeface="Courier New"/>
              </a:rPr>
              <a:t>="</a:t>
            </a:r>
            <a:r>
              <a:rPr lang="nl-NL" b="1" dirty="0">
                <a:solidFill>
                  <a:srgbClr val="00CC00"/>
                </a:solidFill>
                <a:latin typeface="Courier New"/>
                <a:cs typeface="Courier New"/>
              </a:rPr>
              <a:t>name</a:t>
            </a:r>
            <a:r>
              <a:rPr lang="nl-NL" b="1" dirty="0">
                <a:latin typeface="Courier New"/>
                <a:cs typeface="Courier New"/>
              </a:rPr>
              <a:t>"&gt;Bob Smith&lt;/</a:t>
            </a:r>
            <a:r>
              <a:rPr lang="nl-NL" b="1" dirty="0">
                <a:solidFill>
                  <a:srgbClr val="3366FF"/>
                </a:solidFill>
                <a:latin typeface="Courier New"/>
                <a:cs typeface="Courier New"/>
              </a:rPr>
              <a:t>span</a:t>
            </a:r>
            <a:r>
              <a:rPr lang="nl-NL" b="1" dirty="0" smtClean="0">
                <a:latin typeface="Courier New"/>
                <a:cs typeface="Courier New"/>
              </a:rPr>
              <a:t>&gt; but </a:t>
            </a:r>
            <a:r>
              <a:rPr lang="nl-NL" b="1" dirty="0" err="1">
                <a:latin typeface="Courier New"/>
                <a:cs typeface="Courier New"/>
              </a:rPr>
              <a:t>people</a:t>
            </a:r>
            <a:r>
              <a:rPr lang="nl-NL" b="1" dirty="0">
                <a:latin typeface="Courier New"/>
                <a:cs typeface="Courier New"/>
              </a:rPr>
              <a:t> </a:t>
            </a:r>
            <a:r>
              <a:rPr lang="nl-NL" b="1" dirty="0" smtClean="0">
                <a:latin typeface="Courier New"/>
                <a:cs typeface="Courier New"/>
              </a:rPr>
              <a:t>call me </a:t>
            </a:r>
            <a:r>
              <a:rPr lang="nl-NL" b="1" dirty="0">
                <a:latin typeface="Courier New"/>
                <a:cs typeface="Courier New"/>
              </a:rPr>
              <a:t>&lt;</a:t>
            </a:r>
            <a:r>
              <a:rPr lang="nl-NL" b="1" dirty="0">
                <a:solidFill>
                  <a:srgbClr val="3366FF"/>
                </a:solidFill>
                <a:latin typeface="Courier New"/>
                <a:cs typeface="Courier New"/>
              </a:rPr>
              <a:t>span</a:t>
            </a:r>
            <a:r>
              <a:rPr lang="nl-NL" b="1" dirty="0">
                <a:latin typeface="Courier New"/>
                <a:cs typeface="Courier New"/>
              </a:rPr>
              <a:t> </a:t>
            </a:r>
            <a:r>
              <a:rPr lang="nl-NL" b="1" dirty="0" err="1">
                <a:solidFill>
                  <a:srgbClr val="FF0000"/>
                </a:solidFill>
                <a:latin typeface="Courier New"/>
                <a:cs typeface="Courier New"/>
              </a:rPr>
              <a:t>itemprop</a:t>
            </a:r>
            <a:r>
              <a:rPr lang="nl-NL" b="1" dirty="0">
                <a:latin typeface="Courier New"/>
                <a:cs typeface="Courier New"/>
              </a:rPr>
              <a:t>="</a:t>
            </a:r>
            <a:r>
              <a:rPr lang="nl-NL" b="1" dirty="0" err="1">
                <a:solidFill>
                  <a:srgbClr val="00CC00"/>
                </a:solidFill>
                <a:latin typeface="Courier New"/>
                <a:cs typeface="Courier New"/>
              </a:rPr>
              <a:t>nickname</a:t>
            </a:r>
            <a:r>
              <a:rPr lang="nl-NL" b="1" dirty="0">
                <a:latin typeface="Courier New"/>
                <a:cs typeface="Courier New"/>
              </a:rPr>
              <a:t>"&gt;</a:t>
            </a:r>
            <a:r>
              <a:rPr lang="nl-NL" b="1" dirty="0" err="1">
                <a:latin typeface="Courier New"/>
                <a:cs typeface="Courier New"/>
              </a:rPr>
              <a:t>Smithy</a:t>
            </a:r>
            <a:r>
              <a:rPr lang="nl-NL" b="1" dirty="0">
                <a:latin typeface="Courier New"/>
                <a:cs typeface="Courier New"/>
              </a:rPr>
              <a:t>&lt;/</a:t>
            </a:r>
            <a:r>
              <a:rPr lang="nl-NL" b="1" dirty="0">
                <a:solidFill>
                  <a:srgbClr val="3366FF"/>
                </a:solidFill>
                <a:latin typeface="Courier New"/>
                <a:cs typeface="Courier New"/>
              </a:rPr>
              <a:t>span</a:t>
            </a:r>
            <a:r>
              <a:rPr lang="nl-NL" b="1" dirty="0" smtClean="0">
                <a:latin typeface="Courier New"/>
                <a:cs typeface="Courier New"/>
              </a:rPr>
              <a:t>&gt;.</a:t>
            </a:r>
            <a:br>
              <a:rPr lang="nl-NL" b="1" dirty="0" smtClean="0">
                <a:latin typeface="Courier New"/>
                <a:cs typeface="Courier New"/>
              </a:rPr>
            </a:br>
            <a:r>
              <a:rPr lang="nl-NL" b="1" dirty="0" err="1" smtClean="0">
                <a:latin typeface="Courier New"/>
                <a:cs typeface="Courier New"/>
              </a:rPr>
              <a:t>Here</a:t>
            </a:r>
            <a:r>
              <a:rPr lang="nl-NL" b="1" dirty="0" smtClean="0">
                <a:latin typeface="Courier New"/>
                <a:cs typeface="Courier New"/>
              </a:rPr>
              <a:t> </a:t>
            </a:r>
            <a:r>
              <a:rPr lang="nl-NL" b="1" dirty="0">
                <a:latin typeface="Courier New"/>
                <a:cs typeface="Courier New"/>
              </a:rPr>
              <a:t>is </a:t>
            </a:r>
            <a:r>
              <a:rPr lang="nl-NL" b="1" dirty="0" err="1">
                <a:latin typeface="Courier New"/>
                <a:cs typeface="Courier New"/>
              </a:rPr>
              <a:t>my</a:t>
            </a:r>
            <a:r>
              <a:rPr lang="nl-NL" b="1" dirty="0">
                <a:latin typeface="Courier New"/>
                <a:cs typeface="Courier New"/>
              </a:rPr>
              <a:t> home page</a:t>
            </a:r>
            <a:r>
              <a:rPr lang="nl-NL" b="1" dirty="0" smtClean="0">
                <a:latin typeface="Courier New"/>
                <a:cs typeface="Courier New"/>
              </a:rPr>
              <a: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a</a:t>
            </a:r>
            <a:r>
              <a:rPr lang="nl-NL" b="1" dirty="0">
                <a:latin typeface="Courier New"/>
                <a:cs typeface="Courier New"/>
              </a:rPr>
              <a:t> </a:t>
            </a:r>
            <a:r>
              <a:rPr lang="nl-NL" b="1" dirty="0" err="1">
                <a:solidFill>
                  <a:srgbClr val="FF0000"/>
                </a:solidFill>
                <a:latin typeface="Courier New"/>
                <a:cs typeface="Courier New"/>
              </a:rPr>
              <a:t>href</a:t>
            </a:r>
            <a:r>
              <a:rPr lang="nl-NL" b="1" dirty="0" smtClean="0">
                <a:latin typeface="Courier New"/>
                <a:cs typeface="Courier New"/>
              </a:rPr>
              <a:t>="</a:t>
            </a:r>
            <a:r>
              <a:rPr lang="nl-NL" b="1" dirty="0" smtClean="0">
                <a:solidFill>
                  <a:srgbClr val="00CC00"/>
                </a:solidFill>
                <a:latin typeface="Courier New"/>
                <a:cs typeface="Courier New"/>
              </a:rPr>
              <a:t>http://</a:t>
            </a:r>
            <a:r>
              <a:rPr lang="nl-NL" b="1" dirty="0" err="1" smtClean="0">
                <a:solidFill>
                  <a:srgbClr val="00CC00"/>
                </a:solidFill>
                <a:latin typeface="Courier New"/>
                <a:cs typeface="Courier New"/>
              </a:rPr>
              <a:t>www.example.com</a:t>
            </a:r>
            <a:r>
              <a:rPr lang="nl-NL" b="1" dirty="0" smtClean="0">
                <a:latin typeface="Courier New"/>
                <a:cs typeface="Courier New"/>
              </a:rPr>
              <a:t>" </a:t>
            </a:r>
            <a:r>
              <a:rPr lang="nl-NL" b="1" dirty="0" err="1">
                <a:solidFill>
                  <a:srgbClr val="FF0000"/>
                </a:solidFill>
                <a:latin typeface="Courier New"/>
                <a:cs typeface="Courier New"/>
              </a:rPr>
              <a:t>itemprop</a:t>
            </a:r>
            <a:r>
              <a:rPr lang="nl-NL" b="1" dirty="0">
                <a:latin typeface="Courier New"/>
                <a:cs typeface="Courier New"/>
              </a:rPr>
              <a:t>="</a:t>
            </a:r>
            <a:r>
              <a:rPr lang="nl-NL" b="1" dirty="0" err="1">
                <a:solidFill>
                  <a:srgbClr val="00CC00"/>
                </a:solidFill>
                <a:latin typeface="Courier New"/>
                <a:cs typeface="Courier New"/>
              </a:rPr>
              <a:t>url</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	www.example.com</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latin typeface="Courier New"/>
                <a:cs typeface="Courier New"/>
              </a:rPr>
              <a:t>/</a:t>
            </a:r>
            <a:r>
              <a:rPr lang="nl-NL" b="1" dirty="0">
                <a:solidFill>
                  <a:srgbClr val="3366FF"/>
                </a:solidFill>
                <a:latin typeface="Courier New"/>
                <a:cs typeface="Courier New"/>
              </a:rPr>
              <a:t>a</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a:solidFill>
                  <a:srgbClr val="3366FF"/>
                </a:solidFill>
                <a:latin typeface="Courier New"/>
                <a:cs typeface="Courier New"/>
              </a:rPr>
              <a:t>div</a:t>
            </a:r>
            <a:r>
              <a:rPr lang="nl-NL" b="1" dirty="0" smtClean="0">
                <a:latin typeface="Courier New"/>
                <a:cs typeface="Courier New"/>
              </a:rPr>
              <a:t>&gt;</a:t>
            </a:r>
            <a:endParaRPr lang="nl-NL" b="1" dirty="0">
              <a:latin typeface="Courier New"/>
              <a:cs typeface="Courier New"/>
            </a:endParaRPr>
          </a:p>
        </p:txBody>
      </p:sp>
    </p:spTree>
    <p:extLst>
      <p:ext uri="{BB962C8B-B14F-4D97-AF65-F5344CB8AC3E}">
        <p14:creationId xmlns:p14="http://schemas.microsoft.com/office/powerpoint/2010/main" val="354768891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i="1" dirty="0" err="1" smtClean="0"/>
              <a:t>itemscope</a:t>
            </a:r>
            <a:r>
              <a:rPr lang="en-US" i="1" dirty="0" smtClean="0"/>
              <a:t> </a:t>
            </a:r>
            <a:r>
              <a:rPr lang="en-US" dirty="0" smtClean="0"/>
              <a:t>:</a:t>
            </a:r>
          </a:p>
          <a:p>
            <a:pPr lvl="1"/>
            <a:endParaRPr lang="en-US" dirty="0" smtClean="0"/>
          </a:p>
          <a:p>
            <a:pPr lvl="1"/>
            <a:r>
              <a:rPr lang="en-US" dirty="0" smtClean="0"/>
              <a:t>An </a:t>
            </a:r>
            <a:r>
              <a:rPr lang="en-US" dirty="0"/>
              <a:t>element with </a:t>
            </a:r>
            <a:r>
              <a:rPr lang="en-US" dirty="0" smtClean="0"/>
              <a:t>this attribute </a:t>
            </a:r>
            <a:r>
              <a:rPr lang="en-US" dirty="0"/>
              <a:t>specified creates a new item, a group of name-value </a:t>
            </a:r>
            <a:r>
              <a:rPr lang="en-US" dirty="0" smtClean="0"/>
              <a:t>pairs</a:t>
            </a:r>
          </a:p>
          <a:p>
            <a:pPr lvl="1"/>
            <a:endParaRPr lang="en-US" dirty="0" smtClean="0"/>
          </a:p>
          <a:p>
            <a:pPr lvl="1"/>
            <a:r>
              <a:rPr lang="en-US" dirty="0" smtClean="0"/>
              <a:t>Elements creating new items may </a:t>
            </a:r>
            <a:r>
              <a:rPr lang="en-US" dirty="0"/>
              <a:t>have an </a:t>
            </a:r>
            <a:r>
              <a:rPr lang="en-US" i="1" dirty="0" err="1" smtClean="0"/>
              <a:t>itemtype</a:t>
            </a:r>
            <a:r>
              <a:rPr lang="en-US" i="1" dirty="0" smtClean="0"/>
              <a:t> </a:t>
            </a:r>
            <a:r>
              <a:rPr lang="en-US" dirty="0" smtClean="0"/>
              <a:t>attribute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Attributes</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1936968073"/>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i="1" dirty="0" err="1" smtClean="0"/>
              <a:t>itemtype</a:t>
            </a:r>
            <a:r>
              <a:rPr lang="en-US" i="1" dirty="0" smtClean="0"/>
              <a:t> </a:t>
            </a:r>
            <a:r>
              <a:rPr lang="en-US" dirty="0" smtClean="0"/>
              <a:t>:</a:t>
            </a:r>
          </a:p>
          <a:p>
            <a:pPr lvl="1"/>
            <a:endParaRPr lang="en-US" dirty="0" smtClean="0"/>
          </a:p>
          <a:p>
            <a:pPr lvl="1"/>
            <a:r>
              <a:rPr lang="en-US" dirty="0"/>
              <a:t>A valid URL of a vocabulary that describes the item and its properties </a:t>
            </a:r>
            <a:r>
              <a:rPr lang="en-US" dirty="0" smtClean="0"/>
              <a:t>context</a:t>
            </a:r>
          </a:p>
          <a:p>
            <a:pPr lvl="1"/>
            <a:endParaRPr lang="en-US" dirty="0" smtClean="0"/>
          </a:p>
          <a:p>
            <a:pPr lvl="1"/>
            <a:r>
              <a:rPr lang="en-US" dirty="0"/>
              <a:t>A collection of commonly used (and Google </a:t>
            </a:r>
            <a:r>
              <a:rPr lang="en-US" dirty="0" smtClean="0"/>
              <a:t>Supported) vocabularies are </a:t>
            </a:r>
            <a:r>
              <a:rPr lang="en-US" dirty="0"/>
              <a:t>located </a:t>
            </a:r>
            <a:r>
              <a:rPr lang="en-US" dirty="0" smtClean="0"/>
              <a:t>at: </a:t>
            </a:r>
          </a:p>
          <a:p>
            <a:pPr lvl="2"/>
            <a:r>
              <a:rPr lang="en-US" dirty="0" smtClean="0">
                <a:hlinkClick r:id="rId3"/>
              </a:rPr>
              <a:t>http://www.schema.org</a:t>
            </a:r>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Attributes</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4"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88406552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i="1" dirty="0" err="1" smtClean="0"/>
              <a:t>itemid</a:t>
            </a:r>
            <a:r>
              <a:rPr lang="en-US" i="1" dirty="0" smtClean="0"/>
              <a:t> </a:t>
            </a:r>
            <a:r>
              <a:rPr lang="en-US" dirty="0" smtClean="0"/>
              <a:t>:</a:t>
            </a:r>
          </a:p>
          <a:p>
            <a:pPr lvl="1"/>
            <a:endParaRPr lang="en-US" dirty="0" smtClean="0"/>
          </a:p>
          <a:p>
            <a:pPr lvl="1"/>
            <a:r>
              <a:rPr lang="en-US" dirty="0" smtClean="0"/>
              <a:t>Optional, indicates a unique identifier of the item</a:t>
            </a:r>
          </a:p>
          <a:p>
            <a:pPr marL="457200" lvl="1" indent="0">
              <a:buNone/>
            </a:pPr>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Attributes</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7" name="Rectangle à coins arrondis 4"/>
          <p:cNvSpPr/>
          <p:nvPr/>
        </p:nvSpPr>
        <p:spPr>
          <a:xfrm>
            <a:off x="251520" y="3289548"/>
            <a:ext cx="8604448" cy="1512168"/>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dl </a:t>
            </a:r>
            <a:r>
              <a:rPr lang="nl-NL" b="1" dirty="0" smtClean="0">
                <a:solidFill>
                  <a:srgbClr val="FF0000"/>
                </a:solidFill>
                <a:latin typeface="Courier New"/>
                <a:cs typeface="Courier New"/>
              </a:rPr>
              <a:t>itemscope</a:t>
            </a:r>
            <a:r>
              <a:rPr lang="nl-NL" b="1" dirty="0" smtClean="0">
                <a:latin typeface="Courier New"/>
                <a:cs typeface="Courier New"/>
              </a:rPr>
              <a:t> </a:t>
            </a:r>
            <a:r>
              <a:rPr lang="nl-NL" b="1" dirty="0" err="1">
                <a:solidFill>
                  <a:srgbClr val="FF0000"/>
                </a:solidFill>
                <a:latin typeface="Courier New"/>
                <a:cs typeface="Courier New"/>
              </a:rPr>
              <a:t>itemtype</a:t>
            </a:r>
            <a:r>
              <a:rPr lang="nl-NL" b="1" dirty="0" smtClean="0">
                <a:latin typeface="Courier New"/>
                <a:cs typeface="Courier New"/>
              </a:rPr>
              <a:t>="</a:t>
            </a:r>
            <a:r>
              <a:rPr lang="nl-NL" b="1" dirty="0" smtClean="0">
                <a:solidFill>
                  <a:srgbClr val="00CC00"/>
                </a:solidFill>
                <a:latin typeface="Courier New"/>
                <a:cs typeface="Courier New"/>
              </a:rPr>
              <a:t>http</a:t>
            </a:r>
            <a:r>
              <a:rPr lang="nl-NL" b="1" dirty="0">
                <a:solidFill>
                  <a:srgbClr val="00CC00"/>
                </a:solidFill>
                <a:latin typeface="Courier New"/>
                <a:cs typeface="Courier New"/>
              </a:rPr>
              <a:t>:/</a:t>
            </a:r>
            <a:r>
              <a:rPr lang="nl-NL" b="1" dirty="0" smtClean="0">
                <a:solidFill>
                  <a:srgbClr val="00CC00"/>
                </a:solidFill>
                <a:latin typeface="Courier New"/>
                <a:cs typeface="Courier New"/>
              </a:rPr>
              <a:t>/</a:t>
            </a:r>
            <a:r>
              <a:rPr lang="nl-NL" b="1" dirty="0" err="1" smtClean="0">
                <a:solidFill>
                  <a:srgbClr val="00CC00"/>
                </a:solidFill>
                <a:latin typeface="Courier New"/>
                <a:cs typeface="Courier New"/>
              </a:rPr>
              <a:t>vocab.example.net</a:t>
            </a:r>
            <a:r>
              <a:rPr lang="nl-NL" b="1" dirty="0" smtClean="0">
                <a:solidFill>
                  <a:srgbClr val="00CC00"/>
                </a:solidFill>
                <a:latin typeface="Courier New"/>
                <a:cs typeface="Courier New"/>
              </a:rPr>
              <a:t>/</a:t>
            </a:r>
            <a:r>
              <a:rPr lang="nl-NL" b="1" dirty="0" err="1" smtClean="0">
                <a:solidFill>
                  <a:srgbClr val="00CC00"/>
                </a:solidFill>
                <a:latin typeface="Courier New"/>
                <a:cs typeface="Courier New"/>
              </a:rPr>
              <a:t>book</a:t>
            </a:r>
            <a:r>
              <a:rPr lang="nl-NL" b="1" dirty="0" smtClean="0">
                <a:latin typeface="Courier New"/>
                <a:cs typeface="Courier New"/>
              </a:rPr>
              <a: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	</a:t>
            </a:r>
            <a:r>
              <a:rPr lang="nl-NL" b="1" dirty="0" err="1">
                <a:solidFill>
                  <a:srgbClr val="FF0000"/>
                </a:solidFill>
                <a:latin typeface="Courier New"/>
                <a:cs typeface="Courier New"/>
              </a:rPr>
              <a:t>itemid</a:t>
            </a:r>
            <a:r>
              <a:rPr lang="nl-NL" b="1" dirty="0">
                <a:latin typeface="Courier New"/>
                <a:cs typeface="Courier New"/>
              </a:rPr>
              <a:t>="</a:t>
            </a:r>
            <a:r>
              <a:rPr lang="nl-NL" b="1" dirty="0">
                <a:solidFill>
                  <a:srgbClr val="00CC00"/>
                </a:solidFill>
                <a:latin typeface="Courier New"/>
                <a:cs typeface="Courier New"/>
              </a:rPr>
              <a:t>urn:isbn:0-330-34032-8</a:t>
            </a:r>
            <a:r>
              <a:rPr lang="nl-NL" b="1" dirty="0">
                <a:latin typeface="Courier New"/>
                <a:cs typeface="Courier New"/>
              </a:rPr>
              <a:t>"&gt;</a:t>
            </a:r>
            <a:endParaRPr lang="nl-NL" b="1" dirty="0" smtClean="0">
              <a:latin typeface="Courier New"/>
              <a:cs typeface="Courier New"/>
            </a:endParaRPr>
          </a:p>
          <a:p>
            <a:pPr marL="403225" indent="-342900">
              <a:lnSpc>
                <a:spcPct val="80000"/>
              </a:lnSpc>
              <a:spcBef>
                <a:spcPct val="20000"/>
              </a:spcBef>
              <a:spcAft>
                <a:spcPct val="30000"/>
              </a:spcAft>
              <a:buClr>
                <a:srgbClr val="7030A0"/>
              </a:buClr>
            </a:pPr>
            <a:r>
              <a:rPr lang="nl-NL" b="1" dirty="0" smtClean="0">
                <a:latin typeface="Courier New"/>
                <a:cs typeface="Courier New"/>
              </a:rPr>
              <a:t>	...</a:t>
            </a:r>
          </a:p>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dl</a:t>
            </a:r>
            <a:r>
              <a:rPr lang="nl-NL" b="1" dirty="0" smtClean="0">
                <a:latin typeface="Courier New"/>
                <a:cs typeface="Courier New"/>
              </a:rPr>
              <a:t>&gt;</a:t>
            </a:r>
            <a:endParaRPr lang="nl-NL" b="1" dirty="0">
              <a:latin typeface="Courier New"/>
              <a:cs typeface="Courier New"/>
            </a:endParaRPr>
          </a:p>
        </p:txBody>
      </p:sp>
    </p:spTree>
    <p:extLst>
      <p:ext uri="{BB962C8B-B14F-4D97-AF65-F5344CB8AC3E}">
        <p14:creationId xmlns:p14="http://schemas.microsoft.com/office/powerpoint/2010/main" val="4552571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i="1" dirty="0" err="1" smtClean="0"/>
              <a:t>itemref</a:t>
            </a:r>
            <a:r>
              <a:rPr lang="en-US" i="1" dirty="0" smtClean="0"/>
              <a:t> </a:t>
            </a:r>
            <a:r>
              <a:rPr lang="en-US" dirty="0" smtClean="0"/>
              <a:t>:</a:t>
            </a:r>
          </a:p>
          <a:p>
            <a:pPr lvl="1"/>
            <a:endParaRPr lang="en-US" dirty="0" smtClean="0"/>
          </a:p>
          <a:p>
            <a:pPr lvl="1"/>
            <a:r>
              <a:rPr lang="en-US" dirty="0"/>
              <a:t>Properties that are not descendants of the element with the </a:t>
            </a:r>
            <a:r>
              <a:rPr lang="en-US" dirty="0" err="1"/>
              <a:t>itemscope</a:t>
            </a:r>
            <a:r>
              <a:rPr lang="en-US" dirty="0"/>
              <a:t> attribute can be associated with the item using this </a:t>
            </a:r>
            <a:r>
              <a:rPr lang="en-US" dirty="0" smtClean="0"/>
              <a:t>attribute</a:t>
            </a:r>
          </a:p>
          <a:p>
            <a:pPr lvl="1"/>
            <a:endParaRPr lang="en-US" dirty="0"/>
          </a:p>
          <a:p>
            <a:pPr lvl="1"/>
            <a:r>
              <a:rPr lang="en-US" dirty="0" smtClean="0"/>
              <a:t>Provides </a:t>
            </a:r>
            <a:r>
              <a:rPr lang="en-US" dirty="0"/>
              <a:t>a list of element </a:t>
            </a:r>
            <a:r>
              <a:rPr lang="en-US" i="1" dirty="0" err="1"/>
              <a:t>itemids</a:t>
            </a:r>
            <a:r>
              <a:rPr lang="en-US" dirty="0"/>
              <a:t> with additional properties elsewhere in the document</a:t>
            </a:r>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Attributes</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19451437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dirty="0" smtClean="0"/>
              <a:t>The following snippets are equivalent :</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Attributes</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7" name="Rectangle à coins arrondis 4"/>
          <p:cNvSpPr/>
          <p:nvPr/>
        </p:nvSpPr>
        <p:spPr>
          <a:xfrm>
            <a:off x="179512" y="1993404"/>
            <a:ext cx="4320480" cy="3024336"/>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div </a:t>
            </a:r>
            <a:r>
              <a:rPr lang="nl-NL" b="1" dirty="0" smtClean="0">
                <a:solidFill>
                  <a:srgbClr val="FF0000"/>
                </a:solidFill>
                <a:latin typeface="Courier New"/>
                <a:cs typeface="Courier New"/>
              </a:rPr>
              <a:t>itemscope</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p</a:t>
            </a:r>
            <a:r>
              <a:rPr lang="nl-NL" b="1" dirty="0" smtClean="0">
                <a:latin typeface="Courier New"/>
                <a:cs typeface="Courier New"/>
              </a:rPr>
              <a:t> </a:t>
            </a:r>
            <a:r>
              <a:rPr lang="nl-NL" b="1" dirty="0" err="1">
                <a:solidFill>
                  <a:srgbClr val="FF0000"/>
                </a:solidFill>
                <a:latin typeface="Courier New"/>
                <a:cs typeface="Courier New"/>
              </a:rPr>
              <a:t>itemprop</a:t>
            </a:r>
            <a:r>
              <a:rPr lang="nl-NL" b="1" dirty="0" smtClean="0">
                <a:latin typeface="Courier New"/>
                <a:cs typeface="Courier New"/>
              </a:rPr>
              <a:t>="</a:t>
            </a:r>
            <a:r>
              <a:rPr lang="nl-NL" b="1" dirty="0">
                <a:solidFill>
                  <a:srgbClr val="00CC00"/>
                </a:solidFill>
                <a:latin typeface="Courier New"/>
                <a:cs typeface="Courier New"/>
              </a:rPr>
              <a:t>a</a:t>
            </a:r>
            <a:r>
              <a:rPr lang="nl-NL" b="1" dirty="0" smtClean="0">
                <a:latin typeface="Courier New"/>
                <a:cs typeface="Courier New"/>
              </a:rPr>
              <a:t>"&gt;1&lt;/</a:t>
            </a:r>
            <a:r>
              <a:rPr lang="nl-NL" b="1" dirty="0">
                <a:solidFill>
                  <a:srgbClr val="3366FF"/>
                </a:solidFill>
                <a:latin typeface="Courier New"/>
                <a:cs typeface="Courier New"/>
              </a:rPr>
              <a:t>p</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p</a:t>
            </a:r>
            <a:r>
              <a:rPr lang="nl-NL" b="1" dirty="0">
                <a:latin typeface="Courier New"/>
                <a:cs typeface="Courier New"/>
              </a:rPr>
              <a:t> </a:t>
            </a:r>
            <a:r>
              <a:rPr lang="nl-NL" b="1" dirty="0" err="1">
                <a:solidFill>
                  <a:srgbClr val="FF0000"/>
                </a:solidFill>
                <a:latin typeface="Courier New"/>
                <a:cs typeface="Courier New"/>
              </a:rPr>
              <a:t>itemprop</a:t>
            </a:r>
            <a:r>
              <a:rPr lang="nl-NL" b="1" dirty="0" smtClean="0">
                <a:latin typeface="Courier New"/>
                <a:cs typeface="Courier New"/>
              </a:rPr>
              <a:t>="</a:t>
            </a:r>
            <a:r>
              <a:rPr lang="nl-NL" b="1" dirty="0">
                <a:solidFill>
                  <a:srgbClr val="00CC00"/>
                </a:solidFill>
                <a:latin typeface="Courier New"/>
                <a:cs typeface="Courier New"/>
              </a:rPr>
              <a:t>a</a:t>
            </a:r>
            <a:r>
              <a:rPr lang="nl-NL" b="1" dirty="0" smtClean="0">
                <a:latin typeface="Courier New"/>
                <a:cs typeface="Courier New"/>
              </a:rPr>
              <a:t>"&gt;2&lt;</a:t>
            </a:r>
            <a:r>
              <a:rPr lang="nl-NL" b="1" dirty="0">
                <a:latin typeface="Courier New"/>
                <a:cs typeface="Courier New"/>
              </a:rPr>
              <a:t>/</a:t>
            </a:r>
            <a:r>
              <a:rPr lang="nl-NL" b="1" dirty="0">
                <a:solidFill>
                  <a:srgbClr val="3366FF"/>
                </a:solidFill>
                <a:latin typeface="Courier New"/>
                <a:cs typeface="Courier New"/>
              </a:rPr>
              <a:t>p</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p</a:t>
            </a:r>
            <a:r>
              <a:rPr lang="nl-NL" b="1" dirty="0">
                <a:latin typeface="Courier New"/>
                <a:cs typeface="Courier New"/>
              </a:rPr>
              <a:t> </a:t>
            </a:r>
            <a:r>
              <a:rPr lang="nl-NL" b="1" dirty="0" err="1">
                <a:solidFill>
                  <a:srgbClr val="FF0000"/>
                </a:solidFill>
                <a:latin typeface="Courier New"/>
                <a:cs typeface="Courier New"/>
              </a:rPr>
              <a:t>itemprop</a:t>
            </a:r>
            <a:r>
              <a:rPr lang="nl-NL" b="1" dirty="0" smtClean="0">
                <a:latin typeface="Courier New"/>
                <a:cs typeface="Courier New"/>
              </a:rPr>
              <a:t>="</a:t>
            </a:r>
            <a:r>
              <a:rPr lang="nl-NL" b="1" dirty="0">
                <a:solidFill>
                  <a:srgbClr val="00CC00"/>
                </a:solidFill>
                <a:latin typeface="Courier New"/>
                <a:cs typeface="Courier New"/>
              </a:rPr>
              <a:t>b</a:t>
            </a:r>
            <a:r>
              <a:rPr lang="nl-NL" b="1" dirty="0" smtClean="0">
                <a:latin typeface="Courier New"/>
                <a:cs typeface="Courier New"/>
              </a:rPr>
              <a:t>"&gt;test&lt;</a:t>
            </a:r>
            <a:r>
              <a:rPr lang="nl-NL" b="1" dirty="0">
                <a:latin typeface="Courier New"/>
                <a:cs typeface="Courier New"/>
              </a:rPr>
              <a:t>/</a:t>
            </a:r>
            <a:r>
              <a:rPr lang="nl-NL" b="1" dirty="0">
                <a:solidFill>
                  <a:srgbClr val="3366FF"/>
                </a:solidFill>
                <a:latin typeface="Courier New"/>
                <a:cs typeface="Courier New"/>
              </a:rPr>
              <a:t>p</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dl</a:t>
            </a:r>
            <a:r>
              <a:rPr lang="nl-NL" b="1" dirty="0" smtClean="0">
                <a:latin typeface="Courier New"/>
                <a:cs typeface="Courier New"/>
              </a:rPr>
              <a:t>&gt;</a:t>
            </a:r>
            <a:endParaRPr lang="nl-NL" b="1" dirty="0">
              <a:latin typeface="Courier New"/>
              <a:cs typeface="Courier New"/>
            </a:endParaRPr>
          </a:p>
        </p:txBody>
      </p:sp>
      <p:sp>
        <p:nvSpPr>
          <p:cNvPr id="9" name="Rectangle à coins arrondis 4"/>
          <p:cNvSpPr/>
          <p:nvPr/>
        </p:nvSpPr>
        <p:spPr>
          <a:xfrm>
            <a:off x="4716016" y="1993404"/>
            <a:ext cx="4320480" cy="3024336"/>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div</a:t>
            </a:r>
            <a:r>
              <a:rPr lang="nl-NL" b="1" dirty="0">
                <a:latin typeface="Courier New"/>
                <a:cs typeface="Courier New"/>
              </a:rPr>
              <a:t> </a:t>
            </a:r>
            <a:r>
              <a:rPr lang="nl-NL" b="1" dirty="0" err="1">
                <a:solidFill>
                  <a:srgbClr val="FF0000"/>
                </a:solidFill>
                <a:latin typeface="Courier New"/>
                <a:cs typeface="Courier New"/>
              </a:rPr>
              <a:t>id</a:t>
            </a:r>
            <a:r>
              <a:rPr lang="nl-NL" b="1" dirty="0">
                <a:latin typeface="Courier New"/>
                <a:cs typeface="Courier New"/>
              </a:rPr>
              <a:t>="</a:t>
            </a:r>
            <a:r>
              <a:rPr lang="nl-NL" b="1" dirty="0">
                <a:solidFill>
                  <a:srgbClr val="00CC00"/>
                </a:solidFill>
                <a:latin typeface="Courier New"/>
                <a:cs typeface="Courier New"/>
              </a:rPr>
              <a:t>x</a:t>
            </a:r>
            <a:r>
              <a:rPr lang="nl-NL" b="1" dirty="0">
                <a:latin typeface="Courier New"/>
                <a:cs typeface="Courier New"/>
              </a:rPr>
              <a:t>"</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 </a:t>
            </a:r>
            <a:r>
              <a:rPr lang="nl-NL" b="1" dirty="0" err="1">
                <a:solidFill>
                  <a:srgbClr val="FF0000"/>
                </a:solidFill>
                <a:latin typeface="Courier New"/>
                <a:cs typeface="Courier New"/>
              </a:rPr>
              <a:t>itemprop</a:t>
            </a:r>
            <a:r>
              <a:rPr lang="nl-NL" b="1" dirty="0">
                <a:latin typeface="Courier New"/>
                <a:cs typeface="Courier New"/>
              </a:rPr>
              <a:t>="</a:t>
            </a:r>
            <a:r>
              <a:rPr lang="nl-NL" b="1" dirty="0">
                <a:solidFill>
                  <a:srgbClr val="00CC00"/>
                </a:solidFill>
                <a:latin typeface="Courier New"/>
                <a:cs typeface="Courier New"/>
              </a:rPr>
              <a:t>a</a:t>
            </a:r>
            <a:r>
              <a:rPr lang="nl-NL" b="1" dirty="0">
                <a:latin typeface="Courier New"/>
                <a:cs typeface="Courier New"/>
              </a:rPr>
              <a:t>"&gt;1&lt;/</a:t>
            </a:r>
            <a:r>
              <a:rPr lang="nl-NL" b="1" dirty="0">
                <a:solidFill>
                  <a:srgbClr val="3366FF"/>
                </a:solidFill>
                <a:latin typeface="Courier New"/>
                <a:cs typeface="Courier New"/>
              </a:rPr>
              <a:t>p</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a:latin typeface="Courier New"/>
                <a:cs typeface="Courier New"/>
              </a:rPr>
              <a:t>/</a:t>
            </a:r>
            <a:r>
              <a:rPr lang="nl-NL" b="1" dirty="0">
                <a:solidFill>
                  <a:srgbClr val="3366FF"/>
                </a:solidFill>
                <a:latin typeface="Courier New"/>
                <a:cs typeface="Courier New"/>
              </a:rPr>
              <a:t>div</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a:solidFill>
                  <a:srgbClr val="3366FF"/>
                </a:solidFill>
                <a:latin typeface="Courier New"/>
                <a:cs typeface="Courier New"/>
              </a:rPr>
              <a:t>div</a:t>
            </a:r>
            <a:r>
              <a:rPr lang="nl-NL" b="1" dirty="0">
                <a:latin typeface="Courier New"/>
                <a:cs typeface="Courier New"/>
              </a:rPr>
              <a:t> </a:t>
            </a:r>
            <a:r>
              <a:rPr lang="nl-NL" b="1" dirty="0">
                <a:solidFill>
                  <a:srgbClr val="FF0000"/>
                </a:solidFill>
                <a:latin typeface="Courier New"/>
                <a:cs typeface="Courier New"/>
              </a:rPr>
              <a:t>itemscope</a:t>
            </a:r>
            <a:r>
              <a:rPr lang="nl-NL" b="1" dirty="0">
                <a:latin typeface="Courier New"/>
                <a:cs typeface="Courier New"/>
              </a:rPr>
              <a:t> </a:t>
            </a:r>
            <a:r>
              <a:rPr lang="nl-NL" b="1" dirty="0" err="1">
                <a:solidFill>
                  <a:srgbClr val="FF0000"/>
                </a:solidFill>
                <a:latin typeface="Courier New"/>
                <a:cs typeface="Courier New"/>
              </a:rPr>
              <a:t>itemref</a:t>
            </a:r>
            <a:r>
              <a:rPr lang="nl-NL" b="1" dirty="0">
                <a:latin typeface="Courier New"/>
                <a:cs typeface="Courier New"/>
              </a:rPr>
              <a:t>="</a:t>
            </a:r>
            <a:r>
              <a:rPr lang="nl-NL" b="1" dirty="0">
                <a:solidFill>
                  <a:srgbClr val="00CC00"/>
                </a:solidFill>
                <a:latin typeface="Courier New"/>
                <a:cs typeface="Courier New"/>
              </a:rPr>
              <a:t>x</a:t>
            </a:r>
            <a:r>
              <a:rPr lang="nl-NL" b="1" dirty="0">
                <a:latin typeface="Courier New"/>
                <a:cs typeface="Courier New"/>
              </a:rPr>
              <a:t>"</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 </a:t>
            </a:r>
            <a:r>
              <a:rPr lang="nl-NL" b="1" dirty="0" err="1">
                <a:solidFill>
                  <a:srgbClr val="FF0000"/>
                </a:solidFill>
                <a:latin typeface="Courier New"/>
                <a:cs typeface="Courier New"/>
              </a:rPr>
              <a:t>itemprop</a:t>
            </a:r>
            <a:r>
              <a:rPr lang="nl-NL" b="1" dirty="0">
                <a:latin typeface="Courier New"/>
                <a:cs typeface="Courier New"/>
              </a:rPr>
              <a:t>="</a:t>
            </a:r>
            <a:r>
              <a:rPr lang="nl-NL" b="1" dirty="0">
                <a:solidFill>
                  <a:srgbClr val="00CC00"/>
                </a:solidFill>
                <a:latin typeface="Courier New"/>
                <a:cs typeface="Courier New"/>
              </a:rPr>
              <a:t>b</a:t>
            </a:r>
            <a:r>
              <a:rPr lang="nl-NL" b="1" dirty="0">
                <a:latin typeface="Courier New"/>
                <a:cs typeface="Courier New"/>
              </a:rPr>
              <a:t>"&gt;test&lt;/</a:t>
            </a:r>
            <a:r>
              <a:rPr lang="nl-NL" b="1" dirty="0">
                <a:solidFill>
                  <a:srgbClr val="3366FF"/>
                </a:solidFill>
                <a:latin typeface="Courier New"/>
                <a:cs typeface="Courier New"/>
              </a:rPr>
              <a:t>p</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 </a:t>
            </a:r>
            <a:r>
              <a:rPr lang="nl-NL" b="1" dirty="0" err="1">
                <a:solidFill>
                  <a:srgbClr val="FF0000"/>
                </a:solidFill>
                <a:latin typeface="Courier New"/>
                <a:cs typeface="Courier New"/>
              </a:rPr>
              <a:t>itemprop</a:t>
            </a:r>
            <a:r>
              <a:rPr lang="nl-NL" b="1" dirty="0">
                <a:latin typeface="Courier New"/>
                <a:cs typeface="Courier New"/>
              </a:rPr>
              <a:t>="</a:t>
            </a:r>
            <a:r>
              <a:rPr lang="nl-NL" b="1" dirty="0">
                <a:solidFill>
                  <a:srgbClr val="00CC00"/>
                </a:solidFill>
                <a:latin typeface="Courier New"/>
                <a:cs typeface="Courier New"/>
              </a:rPr>
              <a:t>a</a:t>
            </a:r>
            <a:r>
              <a:rPr lang="nl-NL" b="1" dirty="0">
                <a:latin typeface="Courier New"/>
                <a:cs typeface="Courier New"/>
              </a:rPr>
              <a:t>"&gt;2&lt;/</a:t>
            </a:r>
            <a:r>
              <a:rPr lang="nl-NL" b="1" dirty="0">
                <a:solidFill>
                  <a:srgbClr val="3366FF"/>
                </a:solidFill>
                <a:latin typeface="Courier New"/>
                <a:cs typeface="Courier New"/>
              </a:rPr>
              <a:t>p</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a:latin typeface="Courier New"/>
                <a:cs typeface="Courier New"/>
              </a:rPr>
              <a:t>/</a:t>
            </a:r>
            <a:r>
              <a:rPr lang="nl-NL" b="1" dirty="0">
                <a:solidFill>
                  <a:srgbClr val="3366FF"/>
                </a:solidFill>
                <a:latin typeface="Courier New"/>
                <a:cs typeface="Courier New"/>
              </a:rPr>
              <a:t>div</a:t>
            </a:r>
            <a:r>
              <a:rPr lang="nl-NL" b="1" dirty="0">
                <a:latin typeface="Courier New"/>
                <a:cs typeface="Courier New"/>
              </a:rPr>
              <a:t>&gt;</a:t>
            </a:r>
          </a:p>
        </p:txBody>
      </p:sp>
    </p:spTree>
    <p:extLst>
      <p:ext uri="{BB962C8B-B14F-4D97-AF65-F5344CB8AC3E}">
        <p14:creationId xmlns:p14="http://schemas.microsoft.com/office/powerpoint/2010/main" val="61807158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i="1" dirty="0" err="1" smtClean="0"/>
              <a:t>itemprop</a:t>
            </a:r>
            <a:r>
              <a:rPr lang="en-US" i="1" dirty="0" smtClean="0"/>
              <a:t> </a:t>
            </a:r>
            <a:r>
              <a:rPr lang="en-US" dirty="0" smtClean="0"/>
              <a:t>:</a:t>
            </a:r>
          </a:p>
          <a:p>
            <a:pPr lvl="1"/>
            <a:endParaRPr lang="en-US" dirty="0" smtClean="0"/>
          </a:p>
          <a:p>
            <a:pPr lvl="1"/>
            <a:r>
              <a:rPr lang="en-US" dirty="0"/>
              <a:t>Indicates that its containing tag holds the value of the specified item </a:t>
            </a:r>
            <a:r>
              <a:rPr lang="en-US" dirty="0" smtClean="0"/>
              <a:t>property</a:t>
            </a:r>
          </a:p>
          <a:p>
            <a:pPr lvl="1"/>
            <a:endParaRPr lang="en-US" dirty="0"/>
          </a:p>
          <a:p>
            <a:pPr lvl="1"/>
            <a:r>
              <a:rPr lang="en-US" dirty="0"/>
              <a:t>The properties name and value context are described by the </a:t>
            </a:r>
            <a:r>
              <a:rPr lang="en-US" dirty="0" smtClean="0"/>
              <a:t>item vocabulary</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Attributes</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1721090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13284"/>
            <a:ext cx="8435975" cy="4230687"/>
          </a:xfrm>
        </p:spPr>
        <p:txBody>
          <a:bodyPr/>
          <a:lstStyle/>
          <a:p>
            <a:r>
              <a:rPr lang="en-US" dirty="0"/>
              <a:t>The </a:t>
            </a:r>
            <a:r>
              <a:rPr lang="en-US" b="1" dirty="0" smtClean="0"/>
              <a:t>section </a:t>
            </a:r>
            <a:r>
              <a:rPr lang="en-US" dirty="0" smtClean="0"/>
              <a:t>element represents a generic section of a document</a:t>
            </a:r>
          </a:p>
          <a:p>
            <a:pPr lvl="1"/>
            <a:r>
              <a:rPr lang="en-US" dirty="0" smtClean="0"/>
              <a:t>A chapter for example</a:t>
            </a:r>
            <a:endParaRPr lang="en-US" dirty="0"/>
          </a:p>
          <a:p>
            <a:pPr marL="0" indent="0">
              <a:buNone/>
            </a:pPr>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Section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Rectangle à coins arrondis 4"/>
          <p:cNvSpPr/>
          <p:nvPr/>
        </p:nvSpPr>
        <p:spPr>
          <a:xfrm>
            <a:off x="251520" y="2569468"/>
            <a:ext cx="8640960" cy="266429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err="1">
                <a:solidFill>
                  <a:srgbClr val="3366FF"/>
                </a:solidFill>
                <a:latin typeface="Courier New"/>
                <a:cs typeface="Courier New"/>
              </a:rPr>
              <a:t>section</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h1</a:t>
            </a:r>
            <a:r>
              <a:rPr lang="nl-NL" b="1" dirty="0">
                <a:latin typeface="Courier New"/>
                <a:cs typeface="Courier New"/>
              </a:rPr>
              <a:t>&gt;</a:t>
            </a:r>
            <a:r>
              <a:rPr lang="nl-NL" b="1" dirty="0" err="1">
                <a:latin typeface="Courier New"/>
                <a:cs typeface="Courier New"/>
              </a:rPr>
              <a:t>Chapter</a:t>
            </a:r>
            <a:r>
              <a:rPr lang="nl-NL" b="1" dirty="0">
                <a:latin typeface="Courier New"/>
                <a:cs typeface="Courier New"/>
              </a:rPr>
              <a:t> 2 : Basic HTML tags&lt;/</a:t>
            </a:r>
            <a:r>
              <a:rPr lang="nl-NL" b="1" dirty="0">
                <a:solidFill>
                  <a:srgbClr val="3366FF"/>
                </a:solidFill>
                <a:latin typeface="Courier New"/>
                <a:cs typeface="Courier New"/>
              </a:rPr>
              <a:t>h1</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p</a:t>
            </a:r>
            <a:r>
              <a:rPr lang="nl-NL" b="1" dirty="0">
                <a:latin typeface="Courier New"/>
                <a:cs typeface="Courier New"/>
              </a:rPr>
              <a:t>&gt;	</a:t>
            </a:r>
          </a:p>
          <a:p>
            <a:pPr marL="403225" indent="-342900">
              <a:spcBef>
                <a:spcPct val="20000"/>
              </a:spcBef>
              <a:spcAft>
                <a:spcPct val="30000"/>
              </a:spcAft>
              <a:buClr>
                <a:srgbClr val="7030A0"/>
              </a:buClr>
            </a:pPr>
            <a:r>
              <a:rPr lang="nl-NL" b="1" dirty="0">
                <a:latin typeface="Courier New"/>
                <a:cs typeface="Courier New"/>
              </a:rPr>
              <a:t>		HTML </a:t>
            </a:r>
            <a:r>
              <a:rPr lang="nl-NL" b="1" dirty="0" err="1">
                <a:latin typeface="Courier New"/>
                <a:cs typeface="Courier New"/>
              </a:rPr>
              <a:t>markup</a:t>
            </a:r>
            <a:r>
              <a:rPr lang="nl-NL" b="1" dirty="0">
                <a:latin typeface="Courier New"/>
                <a:cs typeface="Courier New"/>
              </a:rPr>
              <a:t> </a:t>
            </a:r>
            <a:r>
              <a:rPr lang="nl-NL" b="1" dirty="0" err="1">
                <a:latin typeface="Courier New"/>
                <a:cs typeface="Courier New"/>
              </a:rPr>
              <a:t>consists</a:t>
            </a:r>
            <a:r>
              <a:rPr lang="nl-NL" b="1" dirty="0">
                <a:latin typeface="Courier New"/>
                <a:cs typeface="Courier New"/>
              </a:rPr>
              <a:t> of </a:t>
            </a:r>
            <a:r>
              <a:rPr lang="nl-NL" b="1" dirty="0" err="1">
                <a:latin typeface="Courier New"/>
                <a:cs typeface="Courier New"/>
              </a:rPr>
              <a:t>several</a:t>
            </a:r>
            <a:r>
              <a:rPr lang="nl-NL" b="1" dirty="0">
                <a:latin typeface="Courier New"/>
                <a:cs typeface="Courier New"/>
              </a:rPr>
              <a:t> </a:t>
            </a:r>
            <a:r>
              <a:rPr lang="nl-NL" b="1" dirty="0" err="1">
                <a:latin typeface="Courier New"/>
                <a:cs typeface="Courier New"/>
              </a:rPr>
              <a:t>key</a:t>
            </a:r>
            <a:r>
              <a:rPr lang="nl-NL" b="1" dirty="0">
                <a:latin typeface="Courier New"/>
                <a:cs typeface="Courier New"/>
              </a:rPr>
              <a:t> </a:t>
            </a:r>
            <a:r>
              <a:rPr lang="nl-NL" b="1" dirty="0" err="1" smtClean="0">
                <a:latin typeface="Courier New"/>
                <a:cs typeface="Courier New"/>
              </a:rPr>
              <a:t>components</a:t>
            </a:r>
            <a:r>
              <a:rPr lang="nl-NL" b="1" dirty="0" smtClean="0">
                <a:latin typeface="Courier New"/>
                <a:cs typeface="Courier New"/>
              </a:rPr>
              <a:t>, 	</a:t>
            </a:r>
            <a:r>
              <a:rPr lang="nl-NL" b="1" dirty="0" err="1" smtClean="0">
                <a:latin typeface="Courier New"/>
                <a:cs typeface="Courier New"/>
              </a:rPr>
              <a:t>including</a:t>
            </a:r>
            <a:r>
              <a:rPr lang="nl-NL" b="1" dirty="0" smtClean="0">
                <a:latin typeface="Courier New"/>
                <a:cs typeface="Courier New"/>
              </a:rPr>
              <a:t> </a:t>
            </a:r>
            <a:r>
              <a:rPr lang="nl-NL" b="1" dirty="0" err="1">
                <a:latin typeface="Courier New"/>
                <a:cs typeface="Courier New"/>
              </a:rPr>
              <a:t>elements</a:t>
            </a:r>
            <a:r>
              <a:rPr lang="nl-NL" b="1" dirty="0">
                <a:latin typeface="Courier New"/>
                <a:cs typeface="Courier New"/>
              </a:rPr>
              <a:t> </a:t>
            </a:r>
            <a:r>
              <a:rPr lang="nl-NL" b="1" dirty="0" smtClean="0">
                <a:latin typeface="Courier New"/>
                <a:cs typeface="Courier New"/>
              </a:rPr>
              <a:t>[…], </a:t>
            </a:r>
            <a:r>
              <a:rPr lang="nl-NL" b="1" dirty="0" err="1">
                <a:latin typeface="Courier New"/>
                <a:cs typeface="Courier New"/>
              </a:rPr>
              <a:t>character-based</a:t>
            </a:r>
            <a:r>
              <a:rPr lang="nl-NL" b="1" dirty="0">
                <a:latin typeface="Courier New"/>
                <a:cs typeface="Courier New"/>
              </a:rPr>
              <a:t> data types, </a:t>
            </a:r>
            <a:r>
              <a:rPr lang="nl-NL" b="1" dirty="0" smtClean="0">
                <a:latin typeface="Courier New"/>
                <a:cs typeface="Courier New"/>
              </a:rPr>
              <a:t>	</a:t>
            </a:r>
            <a:r>
              <a:rPr lang="nl-NL" b="1" dirty="0" err="1" smtClean="0">
                <a:latin typeface="Courier New"/>
                <a:cs typeface="Courier New"/>
              </a:rPr>
              <a:t>character</a:t>
            </a:r>
            <a:r>
              <a:rPr lang="nl-NL" b="1" dirty="0" smtClean="0">
                <a:latin typeface="Courier New"/>
                <a:cs typeface="Courier New"/>
              </a:rPr>
              <a:t> </a:t>
            </a:r>
            <a:r>
              <a:rPr lang="nl-NL" b="1" dirty="0" err="1">
                <a:latin typeface="Courier New"/>
                <a:cs typeface="Courier New"/>
              </a:rPr>
              <a:t>references</a:t>
            </a:r>
            <a:r>
              <a:rPr lang="nl-NL" b="1" dirty="0">
                <a:latin typeface="Courier New"/>
                <a:cs typeface="Courier New"/>
              </a:rPr>
              <a:t> </a:t>
            </a:r>
            <a:r>
              <a:rPr lang="nl-NL" b="1" dirty="0" err="1">
                <a:latin typeface="Courier New"/>
                <a:cs typeface="Courier New"/>
              </a:rPr>
              <a:t>and</a:t>
            </a:r>
            <a:r>
              <a:rPr lang="nl-NL" b="1" dirty="0">
                <a:latin typeface="Courier New"/>
                <a:cs typeface="Courier New"/>
              </a:rPr>
              <a:t> </a:t>
            </a:r>
            <a:r>
              <a:rPr lang="nl-NL" b="1" dirty="0" err="1">
                <a:latin typeface="Courier New"/>
                <a:cs typeface="Courier New"/>
              </a:rPr>
              <a:t>entity</a:t>
            </a:r>
            <a:r>
              <a:rPr lang="nl-NL" b="1" dirty="0">
                <a:latin typeface="Courier New"/>
                <a:cs typeface="Courier New"/>
              </a:rPr>
              <a:t> </a:t>
            </a:r>
            <a:r>
              <a:rPr lang="nl-NL" b="1" dirty="0" err="1" smtClean="0">
                <a:latin typeface="Courier New"/>
                <a:cs typeface="Courier New"/>
              </a:rPr>
              <a:t>references</a:t>
            </a:r>
            <a:endParaRPr lang="nl-NL" b="1" dirty="0" smtClean="0">
              <a:latin typeface="Courier New"/>
              <a:cs typeface="Courier New"/>
            </a:endParaRPr>
          </a:p>
          <a:p>
            <a:pPr marL="403225" indent="-342900">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latin typeface="Courier New"/>
                <a:cs typeface="Courier New"/>
              </a:rPr>
              <a:t>/</a:t>
            </a:r>
            <a:r>
              <a:rPr lang="nl-NL" b="1" dirty="0">
                <a:solidFill>
                  <a:srgbClr val="3366FF"/>
                </a:solidFill>
                <a:latin typeface="Courier New"/>
                <a:cs typeface="Courier New"/>
              </a:rPr>
              <a:t>p</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err="1">
                <a:solidFill>
                  <a:srgbClr val="3366FF"/>
                </a:solidFill>
                <a:latin typeface="Courier New"/>
                <a:cs typeface="Courier New"/>
              </a:rPr>
              <a:t>section</a:t>
            </a:r>
            <a:r>
              <a:rPr lang="nl-NL" b="1" dirty="0">
                <a:latin typeface="Courier New"/>
                <a:cs typeface="Courier New"/>
              </a:rPr>
              <a:t>&gt;</a:t>
            </a:r>
          </a:p>
        </p:txBody>
      </p:sp>
    </p:spTree>
    <p:extLst>
      <p:ext uri="{BB962C8B-B14F-4D97-AF65-F5344CB8AC3E}">
        <p14:creationId xmlns:p14="http://schemas.microsoft.com/office/powerpoint/2010/main" val="3973766032"/>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dirty="0" smtClean="0"/>
              <a:t>Example:</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Attributes</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7" name="Rectangle à coins arrondis 4"/>
          <p:cNvSpPr/>
          <p:nvPr/>
        </p:nvSpPr>
        <p:spPr>
          <a:xfrm>
            <a:off x="251520" y="2065412"/>
            <a:ext cx="8604448" cy="2952328"/>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dl </a:t>
            </a:r>
            <a:r>
              <a:rPr lang="nl-NL" b="1" dirty="0" smtClean="0">
                <a:solidFill>
                  <a:srgbClr val="FF0000"/>
                </a:solidFill>
                <a:latin typeface="Courier New"/>
                <a:cs typeface="Courier New"/>
              </a:rPr>
              <a:t>itemscope</a:t>
            </a:r>
            <a:r>
              <a:rPr lang="nl-NL" b="1" dirty="0" smtClean="0">
                <a:latin typeface="Courier New"/>
                <a:cs typeface="Courier New"/>
              </a:rPr>
              <a:t> </a:t>
            </a:r>
            <a:r>
              <a:rPr lang="nl-NL" b="1" dirty="0" err="1">
                <a:solidFill>
                  <a:srgbClr val="FF0000"/>
                </a:solidFill>
                <a:latin typeface="Courier New"/>
                <a:cs typeface="Courier New"/>
              </a:rPr>
              <a:t>itemtype</a:t>
            </a:r>
            <a:r>
              <a:rPr lang="nl-NL" b="1" dirty="0" smtClean="0">
                <a:latin typeface="Courier New"/>
                <a:cs typeface="Courier New"/>
              </a:rPr>
              <a:t>="</a:t>
            </a:r>
            <a:r>
              <a:rPr lang="nl-NL" b="1" dirty="0" smtClean="0">
                <a:solidFill>
                  <a:srgbClr val="00CC00"/>
                </a:solidFill>
                <a:latin typeface="Courier New"/>
                <a:cs typeface="Courier New"/>
              </a:rPr>
              <a:t>http</a:t>
            </a:r>
            <a:r>
              <a:rPr lang="nl-NL" b="1" dirty="0">
                <a:solidFill>
                  <a:srgbClr val="00CC00"/>
                </a:solidFill>
                <a:latin typeface="Courier New"/>
                <a:cs typeface="Courier New"/>
              </a:rPr>
              <a:t>:/</a:t>
            </a:r>
            <a:r>
              <a:rPr lang="nl-NL" b="1" dirty="0" smtClean="0">
                <a:solidFill>
                  <a:srgbClr val="00CC00"/>
                </a:solidFill>
                <a:latin typeface="Courier New"/>
                <a:cs typeface="Courier New"/>
              </a:rPr>
              <a:t>/</a:t>
            </a:r>
            <a:r>
              <a:rPr lang="nl-NL" b="1" dirty="0" err="1" smtClean="0">
                <a:solidFill>
                  <a:srgbClr val="00CC00"/>
                </a:solidFill>
                <a:latin typeface="Courier New"/>
                <a:cs typeface="Courier New"/>
              </a:rPr>
              <a:t>vocab.example.net</a:t>
            </a:r>
            <a:r>
              <a:rPr lang="nl-NL" b="1" dirty="0" smtClean="0">
                <a:solidFill>
                  <a:srgbClr val="00CC00"/>
                </a:solidFill>
                <a:latin typeface="Courier New"/>
                <a:cs typeface="Courier New"/>
              </a:rPr>
              <a:t>/</a:t>
            </a:r>
            <a:r>
              <a:rPr lang="nl-NL" b="1" dirty="0" err="1" smtClean="0">
                <a:solidFill>
                  <a:srgbClr val="00CC00"/>
                </a:solidFill>
                <a:latin typeface="Courier New"/>
                <a:cs typeface="Courier New"/>
              </a:rPr>
              <a:t>book</a:t>
            </a:r>
            <a:r>
              <a:rPr lang="nl-NL" b="1" dirty="0" smtClean="0">
                <a:latin typeface="Courier New"/>
                <a:cs typeface="Courier New"/>
              </a:rPr>
              <a: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	</a:t>
            </a:r>
            <a:r>
              <a:rPr lang="nl-NL" b="1" dirty="0" err="1">
                <a:solidFill>
                  <a:srgbClr val="FF0000"/>
                </a:solidFill>
                <a:latin typeface="Courier New"/>
                <a:cs typeface="Courier New"/>
              </a:rPr>
              <a:t>itemid</a:t>
            </a:r>
            <a:r>
              <a:rPr lang="nl-NL" b="1" dirty="0">
                <a:latin typeface="Courier New"/>
                <a:cs typeface="Courier New"/>
              </a:rPr>
              <a:t>="</a:t>
            </a:r>
            <a:r>
              <a:rPr lang="nl-NL" b="1" dirty="0">
                <a:solidFill>
                  <a:srgbClr val="00CC00"/>
                </a:solidFill>
                <a:latin typeface="Courier New"/>
                <a:cs typeface="Courier New"/>
              </a:rPr>
              <a:t>urn:isbn:0-330-34032-8</a:t>
            </a:r>
            <a:r>
              <a:rPr lang="nl-NL" b="1" dirty="0">
                <a:latin typeface="Courier New"/>
                <a:cs typeface="Courier New"/>
              </a:rPr>
              <a:t>"&gt;</a:t>
            </a:r>
            <a:endParaRPr lang="nl-NL" b="1" dirty="0" smtClean="0">
              <a:latin typeface="Courier New"/>
              <a:cs typeface="Courier New"/>
            </a:endParaRPr>
          </a:p>
          <a:p>
            <a:pPr marL="403225" indent="-342900">
              <a:lnSpc>
                <a:spcPct val="8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dt</a:t>
            </a:r>
            <a:r>
              <a:rPr lang="nl-NL" b="1" dirty="0">
                <a:latin typeface="Courier New"/>
                <a:cs typeface="Courier New"/>
              </a:rPr>
              <a:t>&gt;</a:t>
            </a:r>
            <a:r>
              <a:rPr lang="nl-NL" b="1" dirty="0" err="1" smtClean="0">
                <a:latin typeface="Courier New"/>
                <a:cs typeface="Courier New"/>
              </a:rPr>
              <a:t>Title</a:t>
            </a:r>
            <a:r>
              <a:rPr lang="nl-NL" b="1" dirty="0" smtClean="0">
                <a:latin typeface="Courier New"/>
                <a:cs typeface="Courier New"/>
              </a:rPr>
              <a:t>&lt;/</a:t>
            </a:r>
            <a:r>
              <a:rPr lang="nl-NL" b="1" dirty="0" err="1">
                <a:solidFill>
                  <a:srgbClr val="3366FF"/>
                </a:solidFill>
                <a:latin typeface="Courier New"/>
                <a:cs typeface="Courier New"/>
              </a:rPr>
              <a:t>dt</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err="1">
                <a:solidFill>
                  <a:srgbClr val="3366FF"/>
                </a:solidFill>
                <a:latin typeface="Courier New"/>
                <a:cs typeface="Courier New"/>
              </a:rPr>
              <a:t>dd</a:t>
            </a:r>
            <a:r>
              <a:rPr lang="nl-NL" b="1" dirty="0">
                <a:latin typeface="Courier New"/>
                <a:cs typeface="Courier New"/>
              </a:rPr>
              <a:t> </a:t>
            </a:r>
            <a:r>
              <a:rPr lang="nl-NL" b="1" dirty="0" err="1">
                <a:solidFill>
                  <a:srgbClr val="FF0000"/>
                </a:solidFill>
                <a:latin typeface="Courier New"/>
                <a:cs typeface="Courier New"/>
              </a:rPr>
              <a:t>itemprop</a:t>
            </a:r>
            <a:r>
              <a:rPr lang="nl-NL" b="1" dirty="0">
                <a:latin typeface="Courier New"/>
                <a:cs typeface="Courier New"/>
              </a:rPr>
              <a:t>="</a:t>
            </a:r>
            <a:r>
              <a:rPr lang="nl-NL" b="1" dirty="0" err="1">
                <a:solidFill>
                  <a:srgbClr val="00CC00"/>
                </a:solidFill>
                <a:latin typeface="Courier New"/>
                <a:cs typeface="Courier New"/>
              </a:rPr>
              <a:t>title</a:t>
            </a:r>
            <a:r>
              <a:rPr lang="nl-NL" b="1" dirty="0">
                <a:latin typeface="Courier New"/>
                <a:cs typeface="Courier New"/>
              </a:rPr>
              <a:t>"&gt;The </a:t>
            </a:r>
            <a:r>
              <a:rPr lang="nl-NL" b="1" dirty="0" err="1">
                <a:latin typeface="Courier New"/>
                <a:cs typeface="Courier New"/>
              </a:rPr>
              <a:t>Reality</a:t>
            </a:r>
            <a:r>
              <a:rPr lang="nl-NL" b="1" dirty="0">
                <a:latin typeface="Courier New"/>
                <a:cs typeface="Courier New"/>
              </a:rPr>
              <a:t> </a:t>
            </a:r>
            <a:r>
              <a:rPr lang="nl-NL" b="1" dirty="0" err="1" smtClean="0">
                <a:latin typeface="Courier New"/>
                <a:cs typeface="Courier New"/>
              </a:rPr>
              <a:t>Dysfunction</a:t>
            </a:r>
            <a:r>
              <a:rPr lang="nl-NL" b="1" dirty="0" smtClean="0">
                <a:latin typeface="Courier New"/>
                <a:cs typeface="Courier New"/>
              </a:rPr>
              <a:t>&lt;/</a:t>
            </a:r>
            <a:r>
              <a:rPr lang="nl-NL" b="1" dirty="0" err="1">
                <a:solidFill>
                  <a:srgbClr val="3366FF"/>
                </a:solidFill>
                <a:latin typeface="Courier New"/>
                <a:cs typeface="Courier New"/>
              </a:rPr>
              <a:t>dd</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err="1">
                <a:solidFill>
                  <a:srgbClr val="3366FF"/>
                </a:solidFill>
                <a:latin typeface="Courier New"/>
                <a:cs typeface="Courier New"/>
              </a:rPr>
              <a:t>dt</a:t>
            </a:r>
            <a:r>
              <a:rPr lang="nl-NL" b="1" dirty="0">
                <a:latin typeface="Courier New"/>
                <a:cs typeface="Courier New"/>
              </a:rPr>
              <a:t>&gt;</a:t>
            </a:r>
            <a:r>
              <a:rPr lang="nl-NL" b="1" dirty="0" smtClean="0">
                <a:latin typeface="Courier New"/>
                <a:cs typeface="Courier New"/>
              </a:rPr>
              <a:t>Author&lt;/</a:t>
            </a:r>
            <a:r>
              <a:rPr lang="nl-NL" b="1" dirty="0" err="1">
                <a:solidFill>
                  <a:srgbClr val="3366FF"/>
                </a:solidFill>
                <a:latin typeface="Courier New"/>
                <a:cs typeface="Courier New"/>
              </a:rPr>
              <a:t>dt</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err="1">
                <a:solidFill>
                  <a:srgbClr val="3366FF"/>
                </a:solidFill>
                <a:latin typeface="Courier New"/>
                <a:cs typeface="Courier New"/>
              </a:rPr>
              <a:t>dd</a:t>
            </a:r>
            <a:r>
              <a:rPr lang="nl-NL" b="1" dirty="0">
                <a:latin typeface="Courier New"/>
                <a:cs typeface="Courier New"/>
              </a:rPr>
              <a:t> </a:t>
            </a:r>
            <a:r>
              <a:rPr lang="nl-NL" b="1" dirty="0" err="1">
                <a:solidFill>
                  <a:srgbClr val="FF0000"/>
                </a:solidFill>
                <a:latin typeface="Courier New"/>
                <a:cs typeface="Courier New"/>
              </a:rPr>
              <a:t>itemprop</a:t>
            </a:r>
            <a:r>
              <a:rPr lang="nl-NL" b="1" dirty="0">
                <a:latin typeface="Courier New"/>
                <a:cs typeface="Courier New"/>
              </a:rPr>
              <a:t>="</a:t>
            </a:r>
            <a:r>
              <a:rPr lang="nl-NL" b="1" dirty="0" err="1">
                <a:solidFill>
                  <a:srgbClr val="00CC00"/>
                </a:solidFill>
                <a:latin typeface="Courier New"/>
                <a:cs typeface="Courier New"/>
              </a:rPr>
              <a:t>author</a:t>
            </a:r>
            <a:r>
              <a:rPr lang="nl-NL" b="1" dirty="0">
                <a:latin typeface="Courier New"/>
                <a:cs typeface="Courier New"/>
              </a:rPr>
              <a:t>"&gt;Peter F. </a:t>
            </a:r>
            <a:r>
              <a:rPr lang="nl-NL" b="1" dirty="0" smtClean="0">
                <a:latin typeface="Courier New"/>
                <a:cs typeface="Courier New"/>
              </a:rPr>
              <a:t>Hamilton&lt;/</a:t>
            </a:r>
            <a:r>
              <a:rPr lang="nl-NL" b="1" dirty="0" err="1">
                <a:solidFill>
                  <a:srgbClr val="3366FF"/>
                </a:solidFill>
                <a:latin typeface="Courier New"/>
                <a:cs typeface="Courier New"/>
              </a:rPr>
              <a:t>dd</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dl</a:t>
            </a:r>
            <a:r>
              <a:rPr lang="nl-NL" b="1" dirty="0" smtClean="0">
                <a:latin typeface="Courier New"/>
                <a:cs typeface="Courier New"/>
              </a:rPr>
              <a:t>&gt;</a:t>
            </a:r>
            <a:endParaRPr lang="nl-NL" b="1" dirty="0">
              <a:latin typeface="Courier New"/>
              <a:cs typeface="Courier New"/>
            </a:endParaRPr>
          </a:p>
        </p:txBody>
      </p:sp>
    </p:spTree>
    <p:extLst>
      <p:ext uri="{BB962C8B-B14F-4D97-AF65-F5344CB8AC3E}">
        <p14:creationId xmlns:p14="http://schemas.microsoft.com/office/powerpoint/2010/main" val="310564031"/>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endParaRPr lang="en-US" dirty="0" smtClean="0"/>
          </a:p>
          <a:p>
            <a:r>
              <a:rPr lang="en-US" dirty="0" smtClean="0"/>
              <a:t>Go to :</a:t>
            </a:r>
            <a:r>
              <a:rPr lang="en-US" i="1" dirty="0" smtClean="0"/>
              <a:t> </a:t>
            </a:r>
          </a:p>
          <a:p>
            <a:pPr marL="0" indent="0" algn="ctr">
              <a:buNone/>
            </a:pPr>
            <a:r>
              <a:rPr lang="en-US" sz="2800" i="1" dirty="0" smtClean="0">
                <a:hlinkClick r:id="rId3"/>
              </a:rPr>
              <a:t>http</a:t>
            </a:r>
            <a:r>
              <a:rPr lang="en-US" sz="2800" i="1" dirty="0">
                <a:hlinkClick r:id="rId3"/>
              </a:rPr>
              <a:t>://www.google.com/webmasters/tools/</a:t>
            </a:r>
            <a:r>
              <a:rPr lang="en-US" sz="2800" i="1" dirty="0" smtClean="0">
                <a:hlinkClick r:id="rId3"/>
              </a:rPr>
              <a:t>richsnippets</a:t>
            </a:r>
            <a:endParaRPr lang="en-US" sz="2800" i="1" dirty="0" smtClean="0"/>
          </a:p>
          <a:p>
            <a:pPr marL="0" indent="0" algn="ctr">
              <a:buNone/>
            </a:pPr>
            <a:endParaRPr lang="en-US" sz="2800" i="1" dirty="0"/>
          </a:p>
          <a:p>
            <a:endParaRPr lang="en-US" dirty="0" smtClean="0"/>
          </a:p>
          <a:p>
            <a:r>
              <a:rPr lang="en-US" dirty="0" smtClean="0"/>
              <a:t>Test some of the provided examples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Rich Snippets Testing Tool</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4"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027724999"/>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22762523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dirty="0" smtClean="0"/>
              <a:t>Let’s design a simple </a:t>
            </a:r>
            <a:r>
              <a:rPr lang="en-US" dirty="0" smtClean="0"/>
              <a:t>widget: a </a:t>
            </a:r>
            <a:r>
              <a:rPr lang="en-US" dirty="0" smtClean="0"/>
              <a:t>HTML5 </a:t>
            </a:r>
            <a:r>
              <a:rPr lang="en-US" dirty="0" smtClean="0"/>
              <a:t>event manager!</a:t>
            </a:r>
          </a:p>
          <a:p>
            <a:pPr lvl="1"/>
            <a:r>
              <a:rPr lang="en-US" dirty="0" smtClean="0"/>
              <a:t>Create a form asking some information:</a:t>
            </a:r>
          </a:p>
          <a:p>
            <a:pPr lvl="2"/>
            <a:r>
              <a:rPr lang="en-US" dirty="0" smtClean="0"/>
              <a:t>Event:</a:t>
            </a:r>
          </a:p>
          <a:p>
            <a:pPr lvl="3"/>
            <a:r>
              <a:rPr lang="en-US" dirty="0" smtClean="0"/>
              <a:t>Name, </a:t>
            </a:r>
            <a:r>
              <a:rPr lang="en-US" dirty="0" smtClean="0"/>
              <a:t>start date, e</a:t>
            </a:r>
            <a:r>
              <a:rPr lang="en-US" dirty="0" smtClean="0"/>
              <a:t>nd date</a:t>
            </a:r>
          </a:p>
          <a:p>
            <a:pPr lvl="2"/>
            <a:r>
              <a:rPr lang="en-US" dirty="0" smtClean="0"/>
              <a:t>Location:</a:t>
            </a:r>
          </a:p>
          <a:p>
            <a:pPr lvl="3"/>
            <a:r>
              <a:rPr lang="en-US" dirty="0" smtClean="0"/>
              <a:t>City, postal code, box number and street</a:t>
            </a:r>
          </a:p>
          <a:p>
            <a:pPr lvl="1"/>
            <a:r>
              <a:rPr lang="en-US" dirty="0" smtClean="0"/>
              <a:t>Retrieve data entered with JavaScript</a:t>
            </a:r>
          </a:p>
          <a:p>
            <a:pPr lvl="4"/>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latin typeface="+mj-lt"/>
                <a:cs typeface="ＭＳ Ｐゴシック" charset="0"/>
              </a:rPr>
              <a:t>Exercise (1/2)</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86516102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dirty="0" smtClean="0"/>
              <a:t>Let’s design a simple </a:t>
            </a:r>
            <a:r>
              <a:rPr lang="en-US" dirty="0" smtClean="0"/>
              <a:t>widget: a </a:t>
            </a:r>
            <a:r>
              <a:rPr lang="en-US" dirty="0" smtClean="0"/>
              <a:t>HTML5 </a:t>
            </a:r>
            <a:r>
              <a:rPr lang="en-US" dirty="0" smtClean="0"/>
              <a:t>event manager!</a:t>
            </a:r>
          </a:p>
          <a:p>
            <a:pPr lvl="1"/>
            <a:r>
              <a:rPr lang="en-US" dirty="0" smtClean="0"/>
              <a:t>Open a HTML dialog on submit</a:t>
            </a:r>
          </a:p>
          <a:p>
            <a:pPr lvl="2"/>
            <a:r>
              <a:rPr lang="en-US" dirty="0" smtClean="0"/>
              <a:t>Be creative for the design!</a:t>
            </a:r>
          </a:p>
          <a:p>
            <a:pPr lvl="2"/>
            <a:r>
              <a:rPr lang="en-US" dirty="0" smtClean="0"/>
              <a:t>Use </a:t>
            </a:r>
            <a:r>
              <a:rPr lang="en-US" dirty="0" err="1" smtClean="0"/>
              <a:t>microdata</a:t>
            </a:r>
            <a:r>
              <a:rPr lang="en-US" dirty="0" smtClean="0"/>
              <a:t> to each property</a:t>
            </a:r>
          </a:p>
          <a:p>
            <a:pPr lvl="2"/>
            <a:r>
              <a:rPr lang="en-US" dirty="0" smtClean="0"/>
              <a:t>Use ARIA role and label on dialog box</a:t>
            </a:r>
          </a:p>
          <a:p>
            <a:pPr lvl="1"/>
            <a:r>
              <a:rPr lang="en-US" dirty="0" smtClean="0"/>
              <a:t>Validate your HTML code with W3C validator and Rich Snippet Testing Tool</a:t>
            </a:r>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latin typeface="+mj-lt"/>
                <a:cs typeface="ＭＳ Ｐゴシック" charset="0"/>
              </a:rPr>
              <a:t>Exercise (1/2)</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100870867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0" y="0"/>
            <a:ext cx="9180512" cy="5377780"/>
          </a:xfrm>
          <a:prstGeom prst="rect">
            <a:avLst/>
          </a:prstGeom>
        </p:spPr>
      </p:pic>
    </p:spTree>
    <p:extLst>
      <p:ext uri="{BB962C8B-B14F-4D97-AF65-F5344CB8AC3E}">
        <p14:creationId xmlns:p14="http://schemas.microsoft.com/office/powerpoint/2010/main" val="30809452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UPINFOThem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SUPINFOTheme.thmx</Template>
  <TotalTime>0</TotalTime>
  <Words>5010</Words>
  <Application>Microsoft Macintosh PowerPoint</Application>
  <PresentationFormat>On-screen Show (16:10)</PresentationFormat>
  <Paragraphs>1137</Paragraphs>
  <Slides>95</Slides>
  <Notes>82</Notes>
  <HiddenSlides>0</HiddenSlides>
  <MMClips>0</MMClips>
  <ScaleCrop>false</ScaleCrop>
  <HeadingPairs>
    <vt:vector size="4" baseType="variant">
      <vt:variant>
        <vt:lpstr>Theme</vt:lpstr>
      </vt:variant>
      <vt:variant>
        <vt:i4>1</vt:i4>
      </vt:variant>
      <vt:variant>
        <vt:lpstr>Slide Titles</vt:lpstr>
      </vt:variant>
      <vt:variant>
        <vt:i4>95</vt:i4>
      </vt:variant>
    </vt:vector>
  </HeadingPairs>
  <TitlesOfParts>
    <vt:vector size="96" baseType="lpstr">
      <vt:lpstr>SUPINFOTheme</vt:lpstr>
      <vt:lpstr>PowerPoint Presentation</vt:lpstr>
      <vt:lpstr>PowerPoint Presentation</vt:lpstr>
      <vt:lpstr>PowerPoint Presentation</vt:lpstr>
      <vt:lpstr>Semantic markups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lpstr>WEB 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lpstr>Media markups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lpstr>ARIA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lpstr>Microdata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lpstr>PowerPoint Presentation</vt:lpstr>
      <vt:lpstr>PowerPoint Presentation</vt:lpstr>
      <vt:lpstr>PowerPoint Presentation</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SUPINFO E-Learning Course Template</dc:title>
  <dc:subject>Template 2006 for SUPINFo courses &amp; Presentations</dc:subject>
  <dc:creator/>
  <cp:keywords>SUPINFO E-Learning Template</cp:keywords>
  <cp:lastModifiedBy/>
  <cp:revision>276</cp:revision>
  <dcterms:created xsi:type="dcterms:W3CDTF">2010-02-28T17:00:24Z</dcterms:created>
  <dcterms:modified xsi:type="dcterms:W3CDTF">2012-10-18T18:06:02Z</dcterms:modified>
  <cp:category>SUPINFO PowerPoint Templates</cp:category>
</cp:coreProperties>
</file>